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sldIdLst>
    <p:sldId id="256" r:id="rId2"/>
    <p:sldId id="257" r:id="rId3"/>
    <p:sldId id="259" r:id="rId4"/>
    <p:sldId id="265" r:id="rId5"/>
    <p:sldId id="260" r:id="rId6"/>
    <p:sldId id="261" r:id="rId7"/>
    <p:sldId id="266" r:id="rId8"/>
    <p:sldId id="264" r:id="rId9"/>
    <p:sldId id="267"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3129"/>
  </p:normalViewPr>
  <p:slideViewPr>
    <p:cSldViewPr snapToGrid="0">
      <p:cViewPr>
        <p:scale>
          <a:sx n="112" d="100"/>
          <a:sy n="112" d="100"/>
        </p:scale>
        <p:origin x="11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3A7B29-E7CD-5C43-B95C-9CCF73410085}" type="datetimeFigureOut">
              <a:rPr lang="en-US" smtClean="0"/>
              <a:t>5/10/24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78A352-CC56-9B48-9547-0EAE7E1F1B3B}" type="slidenum">
              <a:rPr lang="en-US" smtClean="0"/>
              <a:t>‹#›</a:t>
            </a:fld>
            <a:endParaRPr lang="en-US"/>
          </a:p>
        </p:txBody>
      </p:sp>
    </p:spTree>
    <p:extLst>
      <p:ext uri="{BB962C8B-B14F-4D97-AF65-F5344CB8AC3E}">
        <p14:creationId xmlns:p14="http://schemas.microsoft.com/office/powerpoint/2010/main" val="3361601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D0D0D"/>
                </a:solidFill>
                <a:effectLst/>
                <a:highlight>
                  <a:srgbClr val="FFFFFF"/>
                </a:highlight>
                <a:latin typeface="Söhne"/>
              </a:rPr>
              <a:t>Feature Correlation Analysis:</a:t>
            </a:r>
            <a:r>
              <a:rPr lang="en-US" b="0" i="0" dirty="0">
                <a:solidFill>
                  <a:srgbClr val="0D0D0D"/>
                </a:solidFill>
                <a:effectLst/>
                <a:highlight>
                  <a:srgbClr val="FFFFFF"/>
                </a:highlight>
                <a:latin typeface="Söhne"/>
              </a:rPr>
              <a:t> The data showcases strong correlations between physical features (weight, height) and service type ratings, indicating that these attributes are significant predictors in the suitability models for various service roles.</a:t>
            </a:r>
          </a:p>
          <a:p>
            <a:pPr algn="l">
              <a:buFont typeface="+mj-lt"/>
              <a:buAutoNum type="arabicPeriod"/>
            </a:pPr>
            <a:r>
              <a:rPr lang="en-US" b="1" i="0" dirty="0">
                <a:solidFill>
                  <a:srgbClr val="0D0D0D"/>
                </a:solidFill>
                <a:effectLst/>
                <a:highlight>
                  <a:srgbClr val="FFFFFF"/>
                </a:highlight>
                <a:latin typeface="Söhne"/>
              </a:rPr>
              <a:t>Distribution Insights:</a:t>
            </a:r>
            <a:r>
              <a:rPr lang="en-US" b="0" i="0" dirty="0">
                <a:solidFill>
                  <a:srgbClr val="0D0D0D"/>
                </a:solidFill>
                <a:effectLst/>
                <a:highlight>
                  <a:srgbClr val="FFFFFF"/>
                </a:highlight>
                <a:latin typeface="Söhne"/>
              </a:rPr>
              <a:t> The normal distribution of age, weight, and height metrics suggests robust feature engineering and data normalization processes, ensuring the ML models are trained on high-quality, representative data.</a:t>
            </a:r>
          </a:p>
          <a:p>
            <a:pPr algn="l">
              <a:buFont typeface="+mj-lt"/>
              <a:buAutoNum type="arabicPeriod"/>
            </a:pPr>
            <a:r>
              <a:rPr lang="en-US" b="1" i="0" dirty="0">
                <a:solidFill>
                  <a:srgbClr val="0D0D0D"/>
                </a:solidFill>
                <a:effectLst/>
                <a:highlight>
                  <a:srgbClr val="FFFFFF"/>
                </a:highlight>
                <a:latin typeface="Söhne"/>
              </a:rPr>
              <a:t>Predictive Model Application:</a:t>
            </a:r>
            <a:r>
              <a:rPr lang="en-US" b="0" i="0" dirty="0">
                <a:solidFill>
                  <a:srgbClr val="0D0D0D"/>
                </a:solidFill>
                <a:effectLst/>
                <a:highlight>
                  <a:srgbClr val="FFFFFF"/>
                </a:highlight>
                <a:latin typeface="Söhne"/>
              </a:rPr>
              <a:t> The 3D scatter plots reveal distinct clusters based on service ratings, emphasizing the effectiveness of classification algorithms in segmenting data and predicting optimal service roles based on breed and physical characteristics.</a:t>
            </a:r>
          </a:p>
          <a:p>
            <a:endParaRPr lang="en-US" dirty="0"/>
          </a:p>
        </p:txBody>
      </p:sp>
      <p:sp>
        <p:nvSpPr>
          <p:cNvPr id="4" name="Slide Number Placeholder 3"/>
          <p:cNvSpPr>
            <a:spLocks noGrp="1"/>
          </p:cNvSpPr>
          <p:nvPr>
            <p:ph type="sldNum" sz="quarter" idx="5"/>
          </p:nvPr>
        </p:nvSpPr>
        <p:spPr/>
        <p:txBody>
          <a:bodyPr/>
          <a:lstStyle/>
          <a:p>
            <a:fld id="{3578A352-CC56-9B48-9547-0EAE7E1F1B3B}" type="slidenum">
              <a:rPr lang="en-US" smtClean="0"/>
              <a:t>4</a:t>
            </a:fld>
            <a:endParaRPr lang="en-US"/>
          </a:p>
        </p:txBody>
      </p:sp>
    </p:spTree>
    <p:extLst>
      <p:ext uri="{BB962C8B-B14F-4D97-AF65-F5344CB8AC3E}">
        <p14:creationId xmlns:p14="http://schemas.microsoft.com/office/powerpoint/2010/main" val="202090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78A352-CC56-9B48-9547-0EAE7E1F1B3B}" type="slidenum">
              <a:rPr lang="en-US" smtClean="0"/>
              <a:t>8</a:t>
            </a:fld>
            <a:endParaRPr lang="en-US"/>
          </a:p>
        </p:txBody>
      </p:sp>
    </p:spTree>
    <p:extLst>
      <p:ext uri="{BB962C8B-B14F-4D97-AF65-F5344CB8AC3E}">
        <p14:creationId xmlns:p14="http://schemas.microsoft.com/office/powerpoint/2010/main" val="4267665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78A352-CC56-9B48-9547-0EAE7E1F1B3B}" type="slidenum">
              <a:rPr lang="en-US" smtClean="0"/>
              <a:t>9</a:t>
            </a:fld>
            <a:endParaRPr lang="en-US"/>
          </a:p>
        </p:txBody>
      </p:sp>
    </p:spTree>
    <p:extLst>
      <p:ext uri="{BB962C8B-B14F-4D97-AF65-F5344CB8AC3E}">
        <p14:creationId xmlns:p14="http://schemas.microsoft.com/office/powerpoint/2010/main" val="214034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78A352-CC56-9B48-9547-0EAE7E1F1B3B}" type="slidenum">
              <a:rPr lang="en-US" smtClean="0"/>
              <a:t>10</a:t>
            </a:fld>
            <a:endParaRPr lang="en-US"/>
          </a:p>
        </p:txBody>
      </p:sp>
    </p:spTree>
    <p:extLst>
      <p:ext uri="{BB962C8B-B14F-4D97-AF65-F5344CB8AC3E}">
        <p14:creationId xmlns:p14="http://schemas.microsoft.com/office/powerpoint/2010/main" val="1487747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5/10/24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139405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5/10/24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02866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5/10/24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8345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5/10/24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8334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5/10/24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08079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5/10/24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1660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5/10/24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76934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5/10/24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9917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5/10/24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72627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5/10/24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92760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5/10/24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03528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5/10/24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189813612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descr="Dog Titling It's Head">
            <a:extLst>
              <a:ext uri="{FF2B5EF4-FFF2-40B4-BE49-F238E27FC236}">
                <a16:creationId xmlns:a16="http://schemas.microsoft.com/office/drawing/2014/main" id="{A18BFA4B-D020-F6A4-835E-2BFF56F9217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3"/>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9ACB1-5F9A-61A0-DE6C-22B97438D873}"/>
              </a:ext>
            </a:extLst>
          </p:cNvPr>
          <p:cNvSpPr>
            <a:spLocks noGrp="1"/>
          </p:cNvSpPr>
          <p:nvPr>
            <p:ph type="ctrTitle"/>
          </p:nvPr>
        </p:nvSpPr>
        <p:spPr>
          <a:xfrm>
            <a:off x="7939213" y="701749"/>
            <a:ext cx="4348480" cy="3785191"/>
          </a:xfrm>
        </p:spPr>
        <p:txBody>
          <a:bodyPr anchor="b">
            <a:normAutofit fontScale="90000"/>
          </a:bodyPr>
          <a:lstStyle/>
          <a:p>
            <a:r>
              <a:rPr lang="en-US" sz="4000" b="1" dirty="0">
                <a:solidFill>
                  <a:schemeClr val="tx1">
                    <a:lumMod val="75000"/>
                    <a:lumOff val="25000"/>
                  </a:schemeClr>
                </a:solidFill>
                <a:latin typeface="+mn-lt"/>
              </a:rPr>
              <a:t>ADVANCED CANINE ANALYTICS </a:t>
            </a:r>
            <a:r>
              <a:rPr lang="en-US" sz="2700" i="1" dirty="0">
                <a:solidFill>
                  <a:schemeClr val="tx1">
                    <a:lumMod val="75000"/>
                    <a:lumOff val="25000"/>
                  </a:schemeClr>
                </a:solidFill>
                <a:latin typeface="Avenir Next LT Pro" panose="020B0504020202020204" pitchFamily="34" charset="77"/>
              </a:rPr>
              <a:t>(OPTIMIZING DOG HEALTH AND SERVICE SUITABILITY)</a:t>
            </a:r>
            <a:br>
              <a:rPr lang="en-US" sz="4000" dirty="0">
                <a:solidFill>
                  <a:schemeClr val="tx1">
                    <a:lumMod val="75000"/>
                    <a:lumOff val="25000"/>
                  </a:schemeClr>
                </a:solidFill>
                <a:latin typeface="+mn-lt"/>
              </a:rPr>
            </a:br>
            <a:r>
              <a:rPr lang="en-US" sz="4000" dirty="0">
                <a:solidFill>
                  <a:schemeClr val="tx1">
                    <a:lumMod val="75000"/>
                    <a:lumOff val="25000"/>
                  </a:schemeClr>
                </a:solidFill>
                <a:latin typeface="+mn-lt"/>
              </a:rPr>
              <a:t> </a:t>
            </a:r>
            <a:r>
              <a:rPr lang="en-US" sz="2800" b="1" i="1" dirty="0">
                <a:solidFill>
                  <a:schemeClr val="tx1">
                    <a:lumMod val="75000"/>
                    <a:lumOff val="25000"/>
                  </a:schemeClr>
                </a:solidFill>
                <a:latin typeface="+mn-lt"/>
              </a:rPr>
              <a:t>WITH </a:t>
            </a:r>
            <a:br>
              <a:rPr lang="en-US" sz="2800" b="1" i="1" dirty="0">
                <a:solidFill>
                  <a:schemeClr val="tx1">
                    <a:lumMod val="75000"/>
                    <a:lumOff val="25000"/>
                  </a:schemeClr>
                </a:solidFill>
                <a:latin typeface="+mn-lt"/>
              </a:rPr>
            </a:br>
            <a:r>
              <a:rPr lang="en-US" sz="2800" b="1" i="1" dirty="0">
                <a:solidFill>
                  <a:schemeClr val="tx1">
                    <a:lumMod val="75000"/>
                    <a:lumOff val="25000"/>
                  </a:schemeClr>
                </a:solidFill>
                <a:latin typeface="+mn-lt"/>
              </a:rPr>
              <a:t>MACHINE LEARNING</a:t>
            </a:r>
          </a:p>
        </p:txBody>
      </p:sp>
      <p:sp>
        <p:nvSpPr>
          <p:cNvPr id="3" name="Subtitle 2">
            <a:extLst>
              <a:ext uri="{FF2B5EF4-FFF2-40B4-BE49-F238E27FC236}">
                <a16:creationId xmlns:a16="http://schemas.microsoft.com/office/drawing/2014/main" id="{7FD9762A-73A9-EFE5-7341-99DDE8BCA7D2}"/>
              </a:ext>
            </a:extLst>
          </p:cNvPr>
          <p:cNvSpPr>
            <a:spLocks noGrp="1"/>
          </p:cNvSpPr>
          <p:nvPr>
            <p:ph type="subTitle" idx="1"/>
          </p:nvPr>
        </p:nvSpPr>
        <p:spPr>
          <a:xfrm>
            <a:off x="8544561" y="5275901"/>
            <a:ext cx="3515360" cy="1216339"/>
          </a:xfrm>
        </p:spPr>
        <p:txBody>
          <a:bodyPr anchor="t">
            <a:normAutofit fontScale="85000" lnSpcReduction="10000"/>
          </a:bodyPr>
          <a:lstStyle/>
          <a:p>
            <a:r>
              <a:rPr lang="en-US" sz="2200" dirty="0">
                <a:solidFill>
                  <a:schemeClr val="tx1">
                    <a:lumMod val="75000"/>
                    <a:lumOff val="25000"/>
                  </a:schemeClr>
                </a:solidFill>
              </a:rPr>
              <a:t>CS4375 Project</a:t>
            </a:r>
          </a:p>
          <a:p>
            <a:r>
              <a:rPr lang="en-US" sz="2200" dirty="0">
                <a:solidFill>
                  <a:schemeClr val="tx1">
                    <a:lumMod val="75000"/>
                    <a:lumOff val="25000"/>
                  </a:schemeClr>
                </a:solidFill>
              </a:rPr>
              <a:t>Uma Rao</a:t>
            </a:r>
          </a:p>
          <a:p>
            <a:r>
              <a:rPr lang="en-US" sz="1700" dirty="0">
                <a:solidFill>
                  <a:schemeClr val="tx1">
                    <a:lumMod val="75000"/>
                    <a:lumOff val="25000"/>
                  </a:schemeClr>
                </a:solidFill>
              </a:rPr>
              <a:t>Net ID:</a:t>
            </a:r>
            <a:r>
              <a:rPr lang="en-US" sz="1700" i="1" dirty="0">
                <a:solidFill>
                  <a:schemeClr val="tx1">
                    <a:lumMod val="75000"/>
                    <a:lumOff val="25000"/>
                  </a:schemeClr>
                </a:solidFill>
              </a:rPr>
              <a:t>UXR190000@UTDALLAS.EDU</a:t>
            </a:r>
          </a:p>
        </p:txBody>
      </p:sp>
    </p:spTree>
    <p:extLst>
      <p:ext uri="{BB962C8B-B14F-4D97-AF65-F5344CB8AC3E}">
        <p14:creationId xmlns:p14="http://schemas.microsoft.com/office/powerpoint/2010/main" val="371618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554BC4-3798-75F3-60C1-0F499F094043}"/>
              </a:ext>
            </a:extLst>
          </p:cNvPr>
          <p:cNvSpPr txBox="1"/>
          <p:nvPr/>
        </p:nvSpPr>
        <p:spPr>
          <a:xfrm>
            <a:off x="375920" y="132361"/>
            <a:ext cx="10576560" cy="430887"/>
          </a:xfrm>
          <a:prstGeom prst="rect">
            <a:avLst/>
          </a:prstGeom>
          <a:noFill/>
        </p:spPr>
        <p:txBody>
          <a:bodyPr wrap="square">
            <a:spAutoFit/>
          </a:bodyPr>
          <a:lstStyle/>
          <a:p>
            <a:r>
              <a:rPr lang="en-US" sz="2200" b="1" dirty="0"/>
              <a:t>Closing Remarks</a:t>
            </a:r>
          </a:p>
        </p:txBody>
      </p:sp>
      <p:sp>
        <p:nvSpPr>
          <p:cNvPr id="12" name="TextBox 11">
            <a:extLst>
              <a:ext uri="{FF2B5EF4-FFF2-40B4-BE49-F238E27FC236}">
                <a16:creationId xmlns:a16="http://schemas.microsoft.com/office/drawing/2014/main" id="{90D46153-E854-9FC6-46B0-FC56920F9559}"/>
              </a:ext>
            </a:extLst>
          </p:cNvPr>
          <p:cNvSpPr txBox="1"/>
          <p:nvPr/>
        </p:nvSpPr>
        <p:spPr>
          <a:xfrm>
            <a:off x="301865" y="751144"/>
            <a:ext cx="10284855" cy="5755422"/>
          </a:xfrm>
          <a:prstGeom prst="rect">
            <a:avLst/>
          </a:prstGeom>
          <a:noFill/>
        </p:spPr>
        <p:txBody>
          <a:bodyPr wrap="square" rtlCol="0">
            <a:spAutoFit/>
          </a:bodyPr>
          <a:lstStyle/>
          <a:p>
            <a:pPr>
              <a:lnSpc>
                <a:spcPct val="150000"/>
              </a:lnSpc>
            </a:pPr>
            <a:r>
              <a:rPr lang="en-US" sz="1600" b="1" dirty="0"/>
              <a:t>Lessons Learned</a:t>
            </a:r>
          </a:p>
          <a:p>
            <a:pPr marL="285750" indent="-285750">
              <a:lnSpc>
                <a:spcPct val="150000"/>
              </a:lnSpc>
              <a:buFont typeface="Wingdings" pitchFamily="2" charset="2"/>
              <a:buChar char="q"/>
            </a:pPr>
            <a:r>
              <a:rPr lang="en-US" sz="1600" dirty="0"/>
              <a:t>Explored projects, focused on neural networks but changed </a:t>
            </a:r>
            <a:r>
              <a:rPr lang="en-US" sz="1600"/>
              <a:t>the track.</a:t>
            </a:r>
            <a:endParaRPr lang="en-US" sz="1600" dirty="0"/>
          </a:p>
          <a:p>
            <a:pPr marL="285750" indent="-285750">
              <a:lnSpc>
                <a:spcPct val="150000"/>
              </a:lnSpc>
              <a:buFont typeface="Wingdings" pitchFamily="2" charset="2"/>
              <a:buChar char="q"/>
            </a:pPr>
            <a:r>
              <a:rPr lang="en-US" sz="1600" dirty="0"/>
              <a:t>Managed diverse data, ML adaptability.</a:t>
            </a:r>
          </a:p>
          <a:p>
            <a:pPr marL="285750" indent="-285750">
              <a:lnSpc>
                <a:spcPct val="150000"/>
              </a:lnSpc>
              <a:buFont typeface="Wingdings" pitchFamily="2" charset="2"/>
              <a:buChar char="q"/>
            </a:pPr>
            <a:r>
              <a:rPr lang="en-US" sz="1600" dirty="0"/>
              <a:t>Struggled with synthetic data realism.</a:t>
            </a:r>
          </a:p>
          <a:p>
            <a:pPr marL="285750" indent="-285750">
              <a:lnSpc>
                <a:spcPct val="150000"/>
              </a:lnSpc>
              <a:buFont typeface="Wingdings" pitchFamily="2" charset="2"/>
              <a:buChar char="q"/>
            </a:pPr>
            <a:r>
              <a:rPr lang="en-US" sz="1600" dirty="0"/>
              <a:t>Learned from setbacks, non-linear ML progress.</a:t>
            </a:r>
          </a:p>
          <a:p>
            <a:pPr marL="285750" indent="-285750">
              <a:lnSpc>
                <a:spcPct val="150000"/>
              </a:lnSpc>
              <a:buFont typeface="Wingdings" pitchFamily="2" charset="2"/>
              <a:buChar char="q"/>
            </a:pPr>
            <a:r>
              <a:rPr lang="en-US" sz="1600" dirty="0"/>
              <a:t>Prototyping key for early model insights.</a:t>
            </a:r>
          </a:p>
          <a:p>
            <a:pPr marL="285750" indent="-285750">
              <a:lnSpc>
                <a:spcPct val="150000"/>
              </a:lnSpc>
              <a:buFont typeface="Wingdings" pitchFamily="2" charset="2"/>
              <a:buChar char="q"/>
            </a:pPr>
            <a:endParaRPr lang="en-US" sz="1600" dirty="0"/>
          </a:p>
          <a:p>
            <a:r>
              <a:rPr lang="en-US" sz="1600" b="1" i="0" dirty="0">
                <a:solidFill>
                  <a:srgbClr val="0D0D0D"/>
                </a:solidFill>
                <a:effectLst/>
                <a:latin typeface="Avenir Next LT Pro" panose="020B0504020202020204" pitchFamily="34" charset="77"/>
              </a:rPr>
              <a:t>Commercial Viability</a:t>
            </a:r>
          </a:p>
          <a:p>
            <a:r>
              <a:rPr lang="en-US" sz="1600" i="0" dirty="0">
                <a:solidFill>
                  <a:srgbClr val="0D0D0D"/>
                </a:solidFill>
                <a:effectLst/>
                <a:latin typeface="Avenir Next LT Pro" panose="020B0504020202020204" pitchFamily="34" charset="77"/>
              </a:rPr>
              <a:t>further exploration and potential expansions, these prototypes could be adapted for real-world applications.</a:t>
            </a:r>
            <a:endParaRPr lang="en-US" sz="1600" b="1" dirty="0">
              <a:solidFill>
                <a:srgbClr val="0D0D0D"/>
              </a:solidFill>
              <a:latin typeface="Avenir Next LT Pro" panose="020B0504020202020204" pitchFamily="34" charset="77"/>
            </a:endParaRPr>
          </a:p>
          <a:p>
            <a:pPr marL="285750" indent="-285750">
              <a:buFont typeface="Wingdings" pitchFamily="2" charset="2"/>
              <a:buChar char="q"/>
            </a:pPr>
            <a:r>
              <a:rPr lang="en-US" sz="1600" i="0" dirty="0">
                <a:solidFill>
                  <a:srgbClr val="0D0D0D"/>
                </a:solidFill>
                <a:effectLst/>
                <a:latin typeface="Avenir Next LT Pro" panose="020B0504020202020204" pitchFamily="34" charset="77"/>
              </a:rPr>
              <a:t>Future Expansions:</a:t>
            </a:r>
          </a:p>
          <a:p>
            <a:pPr marL="800100" lvl="1" indent="-342900">
              <a:buFont typeface="Wingdings" pitchFamily="2" charset="2"/>
              <a:buChar char="ü"/>
            </a:pPr>
            <a:r>
              <a:rPr lang="en-US" sz="1600" i="0" dirty="0">
                <a:solidFill>
                  <a:srgbClr val="0D0D0D"/>
                </a:solidFill>
                <a:effectLst/>
                <a:latin typeface="Avenir Next LT Pro" panose="020B0504020202020204" pitchFamily="34" charset="77"/>
              </a:rPr>
              <a:t>Behavioral Insights: Incorporate behavioral data to refine suitability assessments.</a:t>
            </a:r>
          </a:p>
          <a:p>
            <a:pPr marL="800100" lvl="1" indent="-342900">
              <a:buFont typeface="Wingdings" pitchFamily="2" charset="2"/>
              <a:buChar char="ü"/>
            </a:pPr>
            <a:r>
              <a:rPr lang="en-US" sz="1600" i="0" dirty="0">
                <a:solidFill>
                  <a:srgbClr val="0D0D0D"/>
                </a:solidFill>
                <a:effectLst/>
                <a:latin typeface="Avenir Next LT Pro" panose="020B0504020202020204" pitchFamily="34" charset="77"/>
              </a:rPr>
              <a:t>Lifestyle Matching: Customize models to account for owner lifestyle, optimizing dog-owner pairing. Extended Applications:</a:t>
            </a:r>
          </a:p>
          <a:p>
            <a:pPr marL="800100" lvl="1" indent="-342900">
              <a:buFont typeface="Wingdings" pitchFamily="2" charset="2"/>
              <a:buChar char="ü"/>
            </a:pPr>
            <a:endParaRPr lang="en-US" sz="1600" i="0" dirty="0">
              <a:solidFill>
                <a:srgbClr val="0D0D0D"/>
              </a:solidFill>
              <a:effectLst/>
              <a:latin typeface="Avenir Next LT Pro" panose="020B0504020202020204" pitchFamily="34" charset="77"/>
            </a:endParaRPr>
          </a:p>
          <a:p>
            <a:pPr marL="285750" indent="-285750">
              <a:buFont typeface="Wingdings" pitchFamily="2" charset="2"/>
              <a:buChar char="q"/>
            </a:pPr>
            <a:r>
              <a:rPr lang="en-US" sz="1600" i="0" dirty="0">
                <a:solidFill>
                  <a:srgbClr val="0D0D0D"/>
                </a:solidFill>
                <a:effectLst/>
                <a:latin typeface="Avenir Next LT Pro" panose="020B0504020202020204" pitchFamily="34" charset="77"/>
              </a:rPr>
              <a:t>Extended Applications:</a:t>
            </a:r>
          </a:p>
          <a:p>
            <a:pPr marL="800100" lvl="1" indent="-342900">
              <a:buFont typeface="Wingdings" pitchFamily="2" charset="2"/>
              <a:buChar char="ü"/>
            </a:pPr>
            <a:r>
              <a:rPr lang="en-US" sz="1600" i="0" dirty="0">
                <a:solidFill>
                  <a:srgbClr val="0D0D0D"/>
                </a:solidFill>
                <a:effectLst/>
                <a:latin typeface="Avenir Next LT Pro" panose="020B0504020202020204" pitchFamily="34" charset="77"/>
              </a:rPr>
              <a:t>Veterinary Systems Integration: Employ regression models for proactive dog weight management.</a:t>
            </a:r>
          </a:p>
          <a:p>
            <a:pPr marL="800100" lvl="1" indent="-342900">
              <a:buFont typeface="Wingdings" pitchFamily="2" charset="2"/>
              <a:buChar char="ü"/>
            </a:pPr>
            <a:r>
              <a:rPr lang="en-US" sz="1600" i="0" dirty="0">
                <a:solidFill>
                  <a:srgbClr val="0D0D0D"/>
                </a:solidFill>
                <a:effectLst/>
                <a:latin typeface="Avenir Next LT Pro" panose="020B0504020202020204" pitchFamily="34" charset="77"/>
              </a:rPr>
              <a:t>Service Dog Certification: Utilize classifiers to streamline the certification of service dogs.</a:t>
            </a:r>
          </a:p>
          <a:p>
            <a:pPr marL="285750" indent="-285750">
              <a:lnSpc>
                <a:spcPct val="150000"/>
              </a:lnSpc>
              <a:buFont typeface="Wingdings" pitchFamily="2" charset="2"/>
              <a:buChar char="q"/>
            </a:pPr>
            <a:endParaRPr lang="en-US" sz="1600" dirty="0"/>
          </a:p>
          <a:p>
            <a:pPr marL="285750" indent="-285750">
              <a:buFont typeface="Wingdings" pitchFamily="2" charset="2"/>
              <a:buChar char="q"/>
            </a:pPr>
            <a:endParaRPr lang="en-US" sz="1600" dirty="0"/>
          </a:p>
        </p:txBody>
      </p:sp>
    </p:spTree>
    <p:extLst>
      <p:ext uri="{BB962C8B-B14F-4D97-AF65-F5344CB8AC3E}">
        <p14:creationId xmlns:p14="http://schemas.microsoft.com/office/powerpoint/2010/main" val="2798919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F999C2-C154-9140-B68E-CDDE7CC29619}"/>
              </a:ext>
            </a:extLst>
          </p:cNvPr>
          <p:cNvSpPr txBox="1"/>
          <p:nvPr/>
        </p:nvSpPr>
        <p:spPr>
          <a:xfrm>
            <a:off x="568960" y="234811"/>
            <a:ext cx="10982960" cy="6740307"/>
          </a:xfrm>
          <a:prstGeom prst="rect">
            <a:avLst/>
          </a:prstGeom>
          <a:noFill/>
        </p:spPr>
        <p:txBody>
          <a:bodyPr wrap="square">
            <a:spAutoFit/>
          </a:bodyPr>
          <a:lstStyle/>
          <a:p>
            <a:r>
              <a:rPr lang="en-US" sz="1600" b="1" i="0" dirty="0">
                <a:solidFill>
                  <a:srgbClr val="0D0D0D"/>
                </a:solidFill>
                <a:effectLst/>
              </a:rPr>
              <a:t>Background </a:t>
            </a:r>
            <a:br>
              <a:rPr lang="en-US" sz="1600" b="1" i="0" dirty="0">
                <a:solidFill>
                  <a:srgbClr val="0D0D0D"/>
                </a:solidFill>
                <a:effectLst/>
              </a:rPr>
            </a:br>
            <a:r>
              <a:rPr lang="en-US" sz="1600" i="0" dirty="0">
                <a:solidFill>
                  <a:srgbClr val="0D0D0D"/>
                </a:solidFill>
                <a:effectLst/>
              </a:rPr>
              <a:t>As a dedicated dog lover, I've embraced this project to develop prototypes that not only analyze dog weights and service capabilities by breed but also pave the way for real-world applications, enhancing the efficacy and well-being of service dogs across various sectors.</a:t>
            </a:r>
            <a:endParaRPr lang="en-US" sz="1600" b="1" i="0" dirty="0">
              <a:solidFill>
                <a:srgbClr val="0D0D0D"/>
              </a:solidFill>
              <a:effectLst/>
            </a:endParaRPr>
          </a:p>
          <a:p>
            <a:endParaRPr lang="en-US" sz="1600" b="1" i="0" dirty="0">
              <a:solidFill>
                <a:srgbClr val="0D0D0D"/>
              </a:solidFill>
              <a:effectLst/>
            </a:endParaRPr>
          </a:p>
          <a:p>
            <a:r>
              <a:rPr lang="en-US" sz="1600" b="1" i="0" dirty="0">
                <a:solidFill>
                  <a:srgbClr val="0D0D0D"/>
                </a:solidFill>
                <a:effectLst/>
              </a:rPr>
              <a:t>Objective</a:t>
            </a:r>
            <a:br>
              <a:rPr lang="en-US" sz="1600" b="1" i="0" dirty="0">
                <a:solidFill>
                  <a:srgbClr val="0D0D0D"/>
                </a:solidFill>
                <a:effectLst/>
              </a:rPr>
            </a:br>
            <a:r>
              <a:rPr lang="en-US" sz="1600" i="0" dirty="0">
                <a:solidFill>
                  <a:srgbClr val="0D0D0D"/>
                </a:solidFill>
                <a:effectLst/>
              </a:rPr>
              <a:t>Develop machine learning prototypes to accurately predict dog weight by breed and assess their suitability for specific service roles, enhancing both canine welfare and service effectiveness.</a:t>
            </a:r>
          </a:p>
          <a:p>
            <a:endParaRPr lang="en-US" sz="1600" i="0" dirty="0">
              <a:solidFill>
                <a:srgbClr val="0D0D0D"/>
              </a:solidFill>
              <a:effectLst/>
            </a:endParaRPr>
          </a:p>
          <a:p>
            <a:r>
              <a:rPr lang="en-US" sz="1600" b="1" i="0" dirty="0">
                <a:solidFill>
                  <a:srgbClr val="0D0D0D"/>
                </a:solidFill>
                <a:effectLst/>
              </a:rPr>
              <a:t>Rationale behind </a:t>
            </a:r>
            <a:r>
              <a:rPr lang="en-US" sz="1600" b="1" dirty="0">
                <a:solidFill>
                  <a:srgbClr val="0D0D0D"/>
                </a:solidFill>
              </a:rPr>
              <a:t>Opting to study two Use Cases</a:t>
            </a:r>
          </a:p>
          <a:p>
            <a:r>
              <a:rPr lang="en-US" sz="1600" dirty="0">
                <a:solidFill>
                  <a:srgbClr val="0D0D0D"/>
                </a:solidFill>
              </a:rPr>
              <a:t>The rationale behind choosing two distinct use cases—</a:t>
            </a:r>
            <a:r>
              <a:rPr lang="en-US" sz="1600" b="1" dirty="0">
                <a:solidFill>
                  <a:srgbClr val="7030A0"/>
                </a:solidFill>
              </a:rPr>
              <a:t>one focusing on regression and the other on classification</a:t>
            </a:r>
            <a:r>
              <a:rPr lang="en-US" sz="1600" dirty="0">
                <a:solidFill>
                  <a:srgbClr val="0D0D0D"/>
                </a:solidFill>
              </a:rPr>
              <a:t>—is to demonstrate the comprehensive capability of machine learning. This approach highlights how ML can handle both quantitative data for precise measurements and categorical data for decision-making, effectively showcasing the versatility of ML in solving varied and complex problems in canine care and service optimization.</a:t>
            </a:r>
          </a:p>
          <a:p>
            <a:endParaRPr lang="en-US" sz="1600" b="1" i="0" dirty="0">
              <a:solidFill>
                <a:srgbClr val="0D0D0D"/>
              </a:solidFill>
              <a:effectLst/>
            </a:endParaRPr>
          </a:p>
          <a:p>
            <a:r>
              <a:rPr lang="en-US" sz="1600" b="1" i="0" dirty="0">
                <a:solidFill>
                  <a:srgbClr val="0D0D0D"/>
                </a:solidFill>
                <a:effectLst/>
              </a:rPr>
              <a:t>What are the Key Machine Learning Prototypes? </a:t>
            </a:r>
          </a:p>
          <a:p>
            <a:pPr marL="285750" indent="-285750">
              <a:buFont typeface="Wingdings" pitchFamily="2" charset="2"/>
              <a:buChar char="q"/>
            </a:pPr>
            <a:r>
              <a:rPr lang="en-US" sz="1600" i="1" dirty="0">
                <a:solidFill>
                  <a:srgbClr val="0D0D0D"/>
                </a:solidFill>
                <a:effectLst/>
              </a:rPr>
              <a:t>DogWeightRegressionEvaluator:</a:t>
            </a:r>
          </a:p>
          <a:p>
            <a:pPr marL="800100" lvl="1" indent="-342900">
              <a:buFont typeface="Wingdings" pitchFamily="2" charset="2"/>
              <a:buChar char="ü"/>
            </a:pPr>
            <a:r>
              <a:rPr lang="en-US" sz="1600" i="1" dirty="0">
                <a:solidFill>
                  <a:srgbClr val="0D0D0D"/>
                </a:solidFill>
                <a:effectLst/>
              </a:rPr>
              <a:t>Predict dog weight using multiple regression models based on breed and additional attributes.</a:t>
            </a:r>
          </a:p>
          <a:p>
            <a:pPr marL="342900" indent="-342900">
              <a:buFont typeface="Wingdings" pitchFamily="2" charset="2"/>
              <a:buChar char="q"/>
            </a:pPr>
            <a:r>
              <a:rPr lang="en-US" sz="1600" i="1" dirty="0">
                <a:solidFill>
                  <a:srgbClr val="0D0D0D"/>
                </a:solidFill>
                <a:effectLst/>
              </a:rPr>
              <a:t>DogServiceRatingClassifier:</a:t>
            </a:r>
          </a:p>
          <a:p>
            <a:pPr marL="800100" lvl="1" indent="-342900">
              <a:buFont typeface="Wingdings" pitchFamily="2" charset="2"/>
              <a:buChar char="ü"/>
            </a:pPr>
            <a:r>
              <a:rPr lang="en-US" sz="1600" i="1" dirty="0">
                <a:solidFill>
                  <a:srgbClr val="0D0D0D"/>
                </a:solidFill>
                <a:effectLst/>
              </a:rPr>
              <a:t>Assess suitability of dogs for specific service roles through a Random Forest classification model.</a:t>
            </a:r>
          </a:p>
          <a:p>
            <a:pPr marL="342900" indent="-342900">
              <a:buFont typeface="Wingdings" pitchFamily="2" charset="2"/>
              <a:buChar char="q"/>
            </a:pPr>
            <a:r>
              <a:rPr lang="en-US" sz="1600" i="1" dirty="0">
                <a:solidFill>
                  <a:srgbClr val="0D0D0D"/>
                </a:solidFill>
                <a:effectLst/>
              </a:rPr>
              <a:t>DogSynDataGenerator:</a:t>
            </a:r>
          </a:p>
          <a:p>
            <a:pPr marL="800100" lvl="1" indent="-342900">
              <a:buFont typeface="Wingdings" pitchFamily="2" charset="2"/>
              <a:buChar char="ü"/>
            </a:pPr>
            <a:r>
              <a:rPr lang="en-US" sz="1600" i="1" dirty="0">
                <a:solidFill>
                  <a:srgbClr val="0D0D0D"/>
                </a:solidFill>
                <a:effectLst/>
              </a:rPr>
              <a:t>Create synthetic data that replicates real-world canine datasets to train and validate models.</a:t>
            </a:r>
          </a:p>
          <a:p>
            <a:pPr lvl="1"/>
            <a:endParaRPr lang="en-US" sz="1600" i="1" dirty="0">
              <a:solidFill>
                <a:srgbClr val="0D0D0D"/>
              </a:solidFill>
              <a:effectLst/>
            </a:endParaRPr>
          </a:p>
          <a:p>
            <a:r>
              <a:rPr lang="en-US" sz="1600" b="1" i="0" dirty="0">
                <a:solidFill>
                  <a:srgbClr val="0D0D0D"/>
                </a:solidFill>
                <a:effectLst/>
              </a:rPr>
              <a:t>Why Synthetic Data?</a:t>
            </a:r>
            <a:r>
              <a:rPr lang="en-US" sz="1600" b="1" i="1" dirty="0">
                <a:solidFill>
                  <a:srgbClr val="0D0D0D"/>
                </a:solidFill>
              </a:rPr>
              <a:t> </a:t>
            </a:r>
          </a:p>
          <a:p>
            <a:r>
              <a:rPr lang="en-US" sz="1600" i="0" dirty="0">
                <a:solidFill>
                  <a:srgbClr val="0D0D0D"/>
                </a:solidFill>
                <a:effectLst/>
              </a:rPr>
              <a:t>Generated due to a lack of specific real-world datasets, enabling robust model testing and the simulation of rare scenarios.</a:t>
            </a:r>
          </a:p>
        </p:txBody>
      </p:sp>
    </p:spTree>
    <p:extLst>
      <p:ext uri="{BB962C8B-B14F-4D97-AF65-F5344CB8AC3E}">
        <p14:creationId xmlns:p14="http://schemas.microsoft.com/office/powerpoint/2010/main" val="4178019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E036846-B3CE-579B-EFC3-A1EBDDA5EFA4}"/>
              </a:ext>
            </a:extLst>
          </p:cNvPr>
          <p:cNvGraphicFramePr>
            <a:graphicFrameLocks noGrp="1"/>
          </p:cNvGraphicFramePr>
          <p:nvPr>
            <p:extLst>
              <p:ext uri="{D42A27DB-BD31-4B8C-83A1-F6EECF244321}">
                <p14:modId xmlns:p14="http://schemas.microsoft.com/office/powerpoint/2010/main" val="219240953"/>
              </p:ext>
            </p:extLst>
          </p:nvPr>
        </p:nvGraphicFramePr>
        <p:xfrm>
          <a:off x="290684" y="670561"/>
          <a:ext cx="6760356" cy="4916572"/>
        </p:xfrm>
        <a:graphic>
          <a:graphicData uri="http://schemas.openxmlformats.org/drawingml/2006/table">
            <a:tbl>
              <a:tblPr firstRow="1" bandRow="1">
                <a:tableStyleId>{00A15C55-8517-42AA-B614-E9B94910E393}</a:tableStyleId>
              </a:tblPr>
              <a:tblGrid>
                <a:gridCol w="2371236">
                  <a:extLst>
                    <a:ext uri="{9D8B030D-6E8A-4147-A177-3AD203B41FA5}">
                      <a16:colId xmlns:a16="http://schemas.microsoft.com/office/drawing/2014/main" val="4199238617"/>
                    </a:ext>
                  </a:extLst>
                </a:gridCol>
                <a:gridCol w="4389120">
                  <a:extLst>
                    <a:ext uri="{9D8B030D-6E8A-4147-A177-3AD203B41FA5}">
                      <a16:colId xmlns:a16="http://schemas.microsoft.com/office/drawing/2014/main" val="3829553383"/>
                    </a:ext>
                  </a:extLst>
                </a:gridCol>
              </a:tblGrid>
              <a:tr h="280639">
                <a:tc>
                  <a:txBody>
                    <a:bodyPr/>
                    <a:lstStyle/>
                    <a:p>
                      <a:pPr fontAlgn="b"/>
                      <a:r>
                        <a:rPr lang="en-US" sz="1400" b="1" dirty="0">
                          <a:effectLst/>
                        </a:rPr>
                        <a:t>Step</a:t>
                      </a:r>
                    </a:p>
                  </a:txBody>
                  <a:tcPr anchor="b"/>
                </a:tc>
                <a:tc>
                  <a:txBody>
                    <a:bodyPr/>
                    <a:lstStyle/>
                    <a:p>
                      <a:pPr fontAlgn="b"/>
                      <a:r>
                        <a:rPr lang="en-US" sz="1400" b="1">
                          <a:effectLst/>
                        </a:rPr>
                        <a:t>Detail</a:t>
                      </a:r>
                    </a:p>
                  </a:txBody>
                  <a:tcPr anchor="b"/>
                </a:tc>
                <a:extLst>
                  <a:ext uri="{0D108BD9-81ED-4DB2-BD59-A6C34878D82A}">
                    <a16:rowId xmlns:a16="http://schemas.microsoft.com/office/drawing/2014/main" val="1767666115"/>
                  </a:ext>
                </a:extLst>
              </a:tr>
              <a:tr h="673534">
                <a:tc>
                  <a:txBody>
                    <a:bodyPr/>
                    <a:lstStyle/>
                    <a:p>
                      <a:pPr fontAlgn="base"/>
                      <a:r>
                        <a:rPr lang="en-US" sz="1400" b="1" dirty="0">
                          <a:effectLst/>
                        </a:rPr>
                        <a:t>1. Generate Dog Breeds</a:t>
                      </a:r>
                      <a:endParaRPr lang="en-US" sz="1400" dirty="0">
                        <a:effectLst/>
                      </a:endParaRPr>
                    </a:p>
                  </a:txBody>
                  <a:tcPr anchor="ctr"/>
                </a:tc>
                <a:tc>
                  <a:txBody>
                    <a:bodyPr/>
                    <a:lstStyle/>
                    <a:p>
                      <a:pPr marL="285750" indent="-285750" fontAlgn="base">
                        <a:buFont typeface="Arial" panose="020B0604020202020204" pitchFamily="34" charset="0"/>
                        <a:buChar char="•"/>
                      </a:pPr>
                      <a:r>
                        <a:rPr lang="en-US" sz="1400" dirty="0">
                          <a:effectLst/>
                        </a:rPr>
                        <a:t>Small Breeds (5): B-S1 to B-S5</a:t>
                      </a:r>
                    </a:p>
                    <a:p>
                      <a:pPr marL="285750" indent="-285750" fontAlgn="base">
                        <a:buFont typeface="Arial" panose="020B0604020202020204" pitchFamily="34" charset="0"/>
                        <a:buChar char="•"/>
                      </a:pPr>
                      <a:r>
                        <a:rPr lang="en-US" sz="1400" dirty="0">
                          <a:effectLst/>
                        </a:rPr>
                        <a:t>Medium Breeds (5): B-M1 to B-M5</a:t>
                      </a:r>
                    </a:p>
                    <a:p>
                      <a:pPr marL="285750" indent="-285750" fontAlgn="base">
                        <a:buFont typeface="Arial" panose="020B0604020202020204" pitchFamily="34" charset="0"/>
                        <a:buChar char="•"/>
                      </a:pPr>
                      <a:r>
                        <a:rPr lang="en-US" sz="1400" dirty="0">
                          <a:effectLst/>
                        </a:rPr>
                        <a:t>Large Breeds (9): B-L1 to B-L9</a:t>
                      </a:r>
                    </a:p>
                  </a:txBody>
                  <a:tcPr anchor="ctr"/>
                </a:tc>
                <a:extLst>
                  <a:ext uri="{0D108BD9-81ED-4DB2-BD59-A6C34878D82A}">
                    <a16:rowId xmlns:a16="http://schemas.microsoft.com/office/drawing/2014/main" val="4056734512"/>
                  </a:ext>
                </a:extLst>
              </a:tr>
              <a:tr h="280639">
                <a:tc>
                  <a:txBody>
                    <a:bodyPr/>
                    <a:lstStyle/>
                    <a:p>
                      <a:pPr fontAlgn="base"/>
                      <a:r>
                        <a:rPr lang="en-US" sz="1400" b="1" dirty="0">
                          <a:effectLst/>
                        </a:rPr>
                        <a:t>2. Generate Age</a:t>
                      </a:r>
                      <a:endParaRPr lang="en-US" sz="1400" dirty="0">
                        <a:effectLst/>
                      </a:endParaRPr>
                    </a:p>
                  </a:txBody>
                  <a:tcPr anchor="ctr"/>
                </a:tc>
                <a:tc>
                  <a:txBody>
                    <a:bodyPr/>
                    <a:lstStyle/>
                    <a:p>
                      <a:pPr fontAlgn="base"/>
                      <a:r>
                        <a:rPr lang="en-US" sz="1400" dirty="0">
                          <a:effectLst/>
                        </a:rPr>
                        <a:t>All Breeds: 1 to 10 years</a:t>
                      </a:r>
                    </a:p>
                  </a:txBody>
                  <a:tcPr anchor="ctr"/>
                </a:tc>
                <a:extLst>
                  <a:ext uri="{0D108BD9-81ED-4DB2-BD59-A6C34878D82A}">
                    <a16:rowId xmlns:a16="http://schemas.microsoft.com/office/drawing/2014/main" val="1760572928"/>
                  </a:ext>
                </a:extLst>
              </a:tr>
              <a:tr h="673534">
                <a:tc>
                  <a:txBody>
                    <a:bodyPr/>
                    <a:lstStyle/>
                    <a:p>
                      <a:pPr fontAlgn="base"/>
                      <a:r>
                        <a:rPr lang="en-US" sz="1400" b="1" dirty="0">
                          <a:effectLst/>
                        </a:rPr>
                        <a:t>3. Calculate Weight</a:t>
                      </a:r>
                      <a:endParaRPr lang="en-US" sz="1400" dirty="0">
                        <a:effectLst/>
                      </a:endParaRPr>
                    </a:p>
                  </a:txBody>
                  <a:tcPr anchor="ctr"/>
                </a:tc>
                <a:tc>
                  <a:txBody>
                    <a:bodyPr/>
                    <a:lstStyle/>
                    <a:p>
                      <a:pPr marL="285750" indent="-285750" fontAlgn="base">
                        <a:buFont typeface="Arial" panose="020B0604020202020204" pitchFamily="34" charset="0"/>
                        <a:buChar char="•"/>
                      </a:pPr>
                      <a:r>
                        <a:rPr lang="en-US" sz="1400" dirty="0">
                          <a:effectLst/>
                        </a:rPr>
                        <a:t>Small: 10 – 30 </a:t>
                      </a:r>
                      <a:r>
                        <a:rPr lang="en-US" sz="1400" dirty="0" err="1">
                          <a:effectLst/>
                        </a:rPr>
                        <a:t>lbs</a:t>
                      </a:r>
                      <a:endParaRPr lang="en-US" sz="1400" dirty="0">
                        <a:effectLst/>
                      </a:endParaRPr>
                    </a:p>
                    <a:p>
                      <a:pPr marL="285750" indent="-285750" fontAlgn="base">
                        <a:buFont typeface="Arial" panose="020B0604020202020204" pitchFamily="34" charset="0"/>
                        <a:buChar char="•"/>
                      </a:pPr>
                      <a:r>
                        <a:rPr lang="en-US" sz="1400" dirty="0">
                          <a:effectLst/>
                        </a:rPr>
                        <a:t>Medium: 31 – 60 </a:t>
                      </a:r>
                      <a:r>
                        <a:rPr lang="en-US" sz="1400" dirty="0" err="1">
                          <a:effectLst/>
                        </a:rPr>
                        <a:t>lbs</a:t>
                      </a:r>
                      <a:endParaRPr lang="en-US" sz="1400" dirty="0">
                        <a:effectLst/>
                      </a:endParaRPr>
                    </a:p>
                    <a:p>
                      <a:pPr marL="285750" indent="-285750" fontAlgn="base">
                        <a:buFont typeface="Arial" panose="020B0604020202020204" pitchFamily="34" charset="0"/>
                        <a:buChar char="•"/>
                      </a:pPr>
                      <a:r>
                        <a:rPr lang="en-US" sz="1400" dirty="0">
                          <a:effectLst/>
                        </a:rPr>
                        <a:t>Large: 61 – 100 </a:t>
                      </a:r>
                      <a:r>
                        <a:rPr lang="en-US" sz="1400" dirty="0" err="1">
                          <a:effectLst/>
                        </a:rPr>
                        <a:t>lbs</a:t>
                      </a:r>
                      <a:endParaRPr lang="en-US" sz="1400" dirty="0">
                        <a:effectLst/>
                      </a:endParaRPr>
                    </a:p>
                  </a:txBody>
                  <a:tcPr anchor="ctr"/>
                </a:tc>
                <a:extLst>
                  <a:ext uri="{0D108BD9-81ED-4DB2-BD59-A6C34878D82A}">
                    <a16:rowId xmlns:a16="http://schemas.microsoft.com/office/drawing/2014/main" val="8563854"/>
                  </a:ext>
                </a:extLst>
              </a:tr>
              <a:tr h="673534">
                <a:tc>
                  <a:txBody>
                    <a:bodyPr/>
                    <a:lstStyle/>
                    <a:p>
                      <a:pPr fontAlgn="base"/>
                      <a:r>
                        <a:rPr lang="en-US" sz="1400" b="1">
                          <a:effectLst/>
                        </a:rPr>
                        <a:t>4. Calculate Height</a:t>
                      </a:r>
                      <a:endParaRPr lang="en-US" sz="1400">
                        <a:effectLst/>
                      </a:endParaRPr>
                    </a:p>
                  </a:txBody>
                  <a:tcPr anchor="ctr"/>
                </a:tc>
                <a:tc>
                  <a:txBody>
                    <a:bodyPr/>
                    <a:lstStyle/>
                    <a:p>
                      <a:pPr marL="285750" indent="-285750" fontAlgn="base">
                        <a:buFont typeface="Arial" panose="020B0604020202020204" pitchFamily="34" charset="0"/>
                        <a:buChar char="•"/>
                      </a:pPr>
                      <a:r>
                        <a:rPr lang="en-US" sz="1400" dirty="0">
                          <a:effectLst/>
                        </a:rPr>
                        <a:t>Small: 5 – 10 inches</a:t>
                      </a:r>
                    </a:p>
                    <a:p>
                      <a:pPr marL="285750" indent="-285750" fontAlgn="base">
                        <a:buFont typeface="Arial" panose="020B0604020202020204" pitchFamily="34" charset="0"/>
                        <a:buChar char="•"/>
                      </a:pPr>
                      <a:r>
                        <a:rPr lang="en-US" sz="1400" dirty="0">
                          <a:effectLst/>
                        </a:rPr>
                        <a:t>Medium: 11 – 20 inches</a:t>
                      </a:r>
                    </a:p>
                    <a:p>
                      <a:pPr marL="285750" indent="-285750" fontAlgn="base">
                        <a:buFont typeface="Arial" panose="020B0604020202020204" pitchFamily="34" charset="0"/>
                        <a:buChar char="•"/>
                      </a:pPr>
                      <a:r>
                        <a:rPr lang="en-US" sz="1400" dirty="0">
                          <a:effectLst/>
                        </a:rPr>
                        <a:t>Large: 20 – 30 inches</a:t>
                      </a:r>
                    </a:p>
                  </a:txBody>
                  <a:tcPr anchor="ctr"/>
                </a:tc>
                <a:extLst>
                  <a:ext uri="{0D108BD9-81ED-4DB2-BD59-A6C34878D82A}">
                    <a16:rowId xmlns:a16="http://schemas.microsoft.com/office/drawing/2014/main" val="3802913567"/>
                  </a:ext>
                </a:extLst>
              </a:tr>
              <a:tr h="1066428">
                <a:tc>
                  <a:txBody>
                    <a:bodyPr/>
                    <a:lstStyle/>
                    <a:p>
                      <a:pPr fontAlgn="base"/>
                      <a:r>
                        <a:rPr lang="en-US" sz="1400" b="1">
                          <a:effectLst/>
                        </a:rPr>
                        <a:t>5. Assign Service Suitability</a:t>
                      </a:r>
                      <a:endParaRPr lang="en-US" sz="1400">
                        <a:effectLst/>
                      </a:endParaRPr>
                    </a:p>
                  </a:txBody>
                  <a:tcPr anchor="ctr"/>
                </a:tc>
                <a:tc>
                  <a:txBody>
                    <a:bodyPr/>
                    <a:lstStyle/>
                    <a:p>
                      <a:pPr marL="285750" indent="-285750" fontAlgn="base">
                        <a:buFont typeface="Arial" panose="020B0604020202020204" pitchFamily="34" charset="0"/>
                        <a:buChar char="•"/>
                      </a:pPr>
                      <a:r>
                        <a:rPr lang="en-US" sz="1400" dirty="0">
                          <a:effectLst/>
                        </a:rPr>
                        <a:t>Small: High 'Emotional Support' &amp; 'Family', low for others </a:t>
                      </a:r>
                    </a:p>
                    <a:p>
                      <a:pPr marL="285750" indent="-285750" fontAlgn="base">
                        <a:buFont typeface="Arial" panose="020B0604020202020204" pitchFamily="34" charset="0"/>
                        <a:buChar char="•"/>
                      </a:pPr>
                      <a:r>
                        <a:rPr lang="en-US" sz="1400" dirty="0">
                          <a:effectLst/>
                        </a:rPr>
                        <a:t>Medium: Moderate to high 'Emotional Support' &amp; 'Family', average for rest</a:t>
                      </a:r>
                    </a:p>
                    <a:p>
                      <a:pPr marL="285750" indent="-285750" fontAlgn="base">
                        <a:buFont typeface="Arial" panose="020B0604020202020204" pitchFamily="34" charset="0"/>
                        <a:buChar char="•"/>
                      </a:pPr>
                      <a:r>
                        <a:rPr lang="en-US" sz="1400" dirty="0">
                          <a:effectLst/>
                        </a:rPr>
                        <a:t>Large: Even distribution across all services</a:t>
                      </a:r>
                    </a:p>
                  </a:txBody>
                  <a:tcPr anchor="ctr"/>
                </a:tc>
                <a:extLst>
                  <a:ext uri="{0D108BD9-81ED-4DB2-BD59-A6C34878D82A}">
                    <a16:rowId xmlns:a16="http://schemas.microsoft.com/office/drawing/2014/main" val="3540822061"/>
                  </a:ext>
                </a:extLst>
              </a:tr>
              <a:tr h="477086">
                <a:tc>
                  <a:txBody>
                    <a:bodyPr/>
                    <a:lstStyle/>
                    <a:p>
                      <a:pPr fontAlgn="base"/>
                      <a:r>
                        <a:rPr lang="en-US" sz="1400" b="1">
                          <a:effectLst/>
                        </a:rPr>
                        <a:t>6. Adjust Ratings</a:t>
                      </a:r>
                      <a:endParaRPr lang="en-US" sz="1400">
                        <a:effectLst/>
                      </a:endParaRPr>
                    </a:p>
                  </a:txBody>
                  <a:tcPr anchor="ctr"/>
                </a:tc>
                <a:tc>
                  <a:txBody>
                    <a:bodyPr/>
                    <a:lstStyle/>
                    <a:p>
                      <a:pPr fontAlgn="base"/>
                      <a:r>
                        <a:rPr lang="en-US" sz="1400" dirty="0">
                          <a:effectLst/>
                        </a:rPr>
                        <a:t>Random variability to simulate real-life anomalies</a:t>
                      </a:r>
                    </a:p>
                  </a:txBody>
                  <a:tcPr anchor="ctr"/>
                </a:tc>
                <a:extLst>
                  <a:ext uri="{0D108BD9-81ED-4DB2-BD59-A6C34878D82A}">
                    <a16:rowId xmlns:a16="http://schemas.microsoft.com/office/drawing/2014/main" val="4175669277"/>
                  </a:ext>
                </a:extLst>
              </a:tr>
              <a:tr h="477086">
                <a:tc>
                  <a:txBody>
                    <a:bodyPr/>
                    <a:lstStyle/>
                    <a:p>
                      <a:pPr fontAlgn="base"/>
                      <a:r>
                        <a:rPr lang="en-US" sz="1400" b="1">
                          <a:effectLst/>
                        </a:rPr>
                        <a:t>7. Variable Data Volumes</a:t>
                      </a:r>
                      <a:endParaRPr lang="en-US" sz="1400">
                        <a:effectLst/>
                      </a:endParaRPr>
                    </a:p>
                  </a:txBody>
                  <a:tcPr anchor="ctr"/>
                </a:tc>
                <a:tc>
                  <a:txBody>
                    <a:bodyPr/>
                    <a:lstStyle/>
                    <a:p>
                      <a:pPr fontAlgn="base"/>
                      <a:r>
                        <a:rPr lang="en-US" sz="1400" dirty="0">
                          <a:effectLst/>
                        </a:rPr>
                        <a:t>Diverse and representative sample for each breed</a:t>
                      </a:r>
                    </a:p>
                  </a:txBody>
                  <a:tcPr anchor="ctr"/>
                </a:tc>
                <a:extLst>
                  <a:ext uri="{0D108BD9-81ED-4DB2-BD59-A6C34878D82A}">
                    <a16:rowId xmlns:a16="http://schemas.microsoft.com/office/drawing/2014/main" val="1489782898"/>
                  </a:ext>
                </a:extLst>
              </a:tr>
            </a:tbl>
          </a:graphicData>
        </a:graphic>
      </p:graphicFrame>
      <p:sp>
        <p:nvSpPr>
          <p:cNvPr id="5" name="TextBox 4">
            <a:extLst>
              <a:ext uri="{FF2B5EF4-FFF2-40B4-BE49-F238E27FC236}">
                <a16:creationId xmlns:a16="http://schemas.microsoft.com/office/drawing/2014/main" id="{99554BC4-3798-75F3-60C1-0F499F094043}"/>
              </a:ext>
            </a:extLst>
          </p:cNvPr>
          <p:cNvSpPr txBox="1"/>
          <p:nvPr/>
        </p:nvSpPr>
        <p:spPr>
          <a:xfrm>
            <a:off x="721360" y="122201"/>
            <a:ext cx="10180320" cy="430887"/>
          </a:xfrm>
          <a:prstGeom prst="rect">
            <a:avLst/>
          </a:prstGeom>
          <a:noFill/>
        </p:spPr>
        <p:txBody>
          <a:bodyPr wrap="square">
            <a:spAutoFit/>
          </a:bodyPr>
          <a:lstStyle/>
          <a:p>
            <a:r>
              <a:rPr lang="en-US" sz="2200" b="1" i="0" dirty="0">
                <a:solidFill>
                  <a:srgbClr val="0D0D0D"/>
                </a:solidFill>
                <a:effectLst/>
                <a:latin typeface="Avenir Next LT Pro" panose="020B0504020202020204" pitchFamily="34" charset="77"/>
              </a:rPr>
              <a:t>Inputs: Synthetic Data Generation and Data Analysis</a:t>
            </a:r>
            <a:endParaRPr lang="en-US" sz="2200" dirty="0"/>
          </a:p>
        </p:txBody>
      </p:sp>
      <p:pic>
        <p:nvPicPr>
          <p:cNvPr id="6" name="Picture 5">
            <a:extLst>
              <a:ext uri="{FF2B5EF4-FFF2-40B4-BE49-F238E27FC236}">
                <a16:creationId xmlns:a16="http://schemas.microsoft.com/office/drawing/2014/main" id="{EE25C5E8-BF57-787F-6E13-E2B241BC3EFF}"/>
              </a:ext>
            </a:extLst>
          </p:cNvPr>
          <p:cNvPicPr>
            <a:picLocks noChangeAspect="1"/>
          </p:cNvPicPr>
          <p:nvPr/>
        </p:nvPicPr>
        <p:blipFill>
          <a:blip r:embed="rId2"/>
          <a:stretch>
            <a:fillRect/>
          </a:stretch>
        </p:blipFill>
        <p:spPr>
          <a:xfrm>
            <a:off x="7240270" y="670560"/>
            <a:ext cx="4661046" cy="1881522"/>
          </a:xfrm>
          <a:prstGeom prst="rect">
            <a:avLst/>
          </a:prstGeom>
        </p:spPr>
      </p:pic>
      <p:pic>
        <p:nvPicPr>
          <p:cNvPr id="8" name="Picture 7">
            <a:extLst>
              <a:ext uri="{FF2B5EF4-FFF2-40B4-BE49-F238E27FC236}">
                <a16:creationId xmlns:a16="http://schemas.microsoft.com/office/drawing/2014/main" id="{A30AF938-97F6-167A-66F4-DC19F60A8300}"/>
              </a:ext>
            </a:extLst>
          </p:cNvPr>
          <p:cNvPicPr>
            <a:picLocks noChangeAspect="1"/>
          </p:cNvPicPr>
          <p:nvPr/>
        </p:nvPicPr>
        <p:blipFill>
          <a:blip r:embed="rId3"/>
          <a:stretch>
            <a:fillRect/>
          </a:stretch>
        </p:blipFill>
        <p:spPr>
          <a:xfrm>
            <a:off x="7095319" y="2777451"/>
            <a:ext cx="4114800" cy="2819400"/>
          </a:xfrm>
          <a:prstGeom prst="rect">
            <a:avLst/>
          </a:prstGeom>
        </p:spPr>
      </p:pic>
      <p:pic>
        <p:nvPicPr>
          <p:cNvPr id="9" name="Picture 8">
            <a:extLst>
              <a:ext uri="{FF2B5EF4-FFF2-40B4-BE49-F238E27FC236}">
                <a16:creationId xmlns:a16="http://schemas.microsoft.com/office/drawing/2014/main" id="{ECBF05AA-AF45-85C9-22C9-943B5A1EE91A}"/>
              </a:ext>
            </a:extLst>
          </p:cNvPr>
          <p:cNvPicPr>
            <a:picLocks noChangeAspect="1"/>
          </p:cNvPicPr>
          <p:nvPr/>
        </p:nvPicPr>
        <p:blipFill>
          <a:blip r:embed="rId4"/>
          <a:stretch>
            <a:fillRect/>
          </a:stretch>
        </p:blipFill>
        <p:spPr>
          <a:xfrm>
            <a:off x="9152719" y="4961852"/>
            <a:ext cx="3039281" cy="1896148"/>
          </a:xfrm>
          <a:prstGeom prst="rect">
            <a:avLst/>
          </a:prstGeom>
        </p:spPr>
      </p:pic>
      <p:sp>
        <p:nvSpPr>
          <p:cNvPr id="10" name="TextBox 9">
            <a:extLst>
              <a:ext uri="{FF2B5EF4-FFF2-40B4-BE49-F238E27FC236}">
                <a16:creationId xmlns:a16="http://schemas.microsoft.com/office/drawing/2014/main" id="{33DDD00D-7DC5-8178-E952-FB349048797F}"/>
              </a:ext>
            </a:extLst>
          </p:cNvPr>
          <p:cNvSpPr txBox="1"/>
          <p:nvPr/>
        </p:nvSpPr>
        <p:spPr>
          <a:xfrm>
            <a:off x="2499433" y="5799775"/>
            <a:ext cx="8554647" cy="923330"/>
          </a:xfrm>
          <a:prstGeom prst="rect">
            <a:avLst/>
          </a:prstGeom>
          <a:noFill/>
        </p:spPr>
        <p:txBody>
          <a:bodyPr wrap="square" rtlCol="0">
            <a:spAutoFit/>
          </a:bodyPr>
          <a:lstStyle/>
          <a:p>
            <a:r>
              <a:rPr lang="en-US" b="1" i="1" dirty="0"/>
              <a:t>Healthy Diversity: </a:t>
            </a:r>
            <a:r>
              <a:rPr lang="en-US" i="1" dirty="0"/>
              <a:t>Normal Distributions in Dog Data</a:t>
            </a:r>
          </a:p>
          <a:p>
            <a:r>
              <a:rPr lang="en-US" b="1" i="1" dirty="0"/>
              <a:t>Versatile Services: </a:t>
            </a:r>
            <a:r>
              <a:rPr lang="en-US" i="1" dirty="0"/>
              <a:t>Unveiling Dog Population Capabilities</a:t>
            </a:r>
          </a:p>
          <a:p>
            <a:r>
              <a:rPr lang="en-US" b="1" i="1" dirty="0"/>
              <a:t>Size Matters: </a:t>
            </a:r>
            <a:r>
              <a:rPr lang="en-US" i="1" dirty="0"/>
              <a:t>Unraveling Service Suitability Complexity</a:t>
            </a:r>
          </a:p>
        </p:txBody>
      </p:sp>
      <p:pic>
        <p:nvPicPr>
          <p:cNvPr id="7" name="Picture 6">
            <a:extLst>
              <a:ext uri="{FF2B5EF4-FFF2-40B4-BE49-F238E27FC236}">
                <a16:creationId xmlns:a16="http://schemas.microsoft.com/office/drawing/2014/main" id="{A8062B81-3CB5-DD34-741C-37A30FD26957}"/>
              </a:ext>
            </a:extLst>
          </p:cNvPr>
          <p:cNvPicPr>
            <a:picLocks noChangeAspect="1"/>
          </p:cNvPicPr>
          <p:nvPr/>
        </p:nvPicPr>
        <p:blipFill>
          <a:blip r:embed="rId5"/>
          <a:stretch>
            <a:fillRect/>
          </a:stretch>
        </p:blipFill>
        <p:spPr>
          <a:xfrm>
            <a:off x="9332242" y="2072081"/>
            <a:ext cx="2859758" cy="1883255"/>
          </a:xfrm>
          <a:prstGeom prst="rect">
            <a:avLst/>
          </a:prstGeom>
        </p:spPr>
      </p:pic>
    </p:spTree>
    <p:extLst>
      <p:ext uri="{BB962C8B-B14F-4D97-AF65-F5344CB8AC3E}">
        <p14:creationId xmlns:p14="http://schemas.microsoft.com/office/powerpoint/2010/main" val="296353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554BC4-3798-75F3-60C1-0F499F094043}"/>
              </a:ext>
            </a:extLst>
          </p:cNvPr>
          <p:cNvSpPr txBox="1"/>
          <p:nvPr/>
        </p:nvSpPr>
        <p:spPr>
          <a:xfrm>
            <a:off x="721360" y="122201"/>
            <a:ext cx="10180320" cy="430887"/>
          </a:xfrm>
          <a:prstGeom prst="rect">
            <a:avLst/>
          </a:prstGeom>
          <a:noFill/>
        </p:spPr>
        <p:txBody>
          <a:bodyPr wrap="square">
            <a:spAutoFit/>
          </a:bodyPr>
          <a:lstStyle/>
          <a:p>
            <a:r>
              <a:rPr lang="en-US" sz="2200" b="1" i="0" dirty="0">
                <a:solidFill>
                  <a:srgbClr val="0D0D0D"/>
                </a:solidFill>
                <a:effectLst/>
                <a:latin typeface="Avenir Next LT Pro" panose="020B0504020202020204" pitchFamily="34" charset="77"/>
              </a:rPr>
              <a:t>Inputs: Synthetic Data Analysis</a:t>
            </a:r>
            <a:endParaRPr lang="en-US" sz="2200" dirty="0"/>
          </a:p>
        </p:txBody>
      </p:sp>
      <p:pic>
        <p:nvPicPr>
          <p:cNvPr id="6" name="Picture 5">
            <a:extLst>
              <a:ext uri="{FF2B5EF4-FFF2-40B4-BE49-F238E27FC236}">
                <a16:creationId xmlns:a16="http://schemas.microsoft.com/office/drawing/2014/main" id="{EE25C5E8-BF57-787F-6E13-E2B241BC3EFF}"/>
              </a:ext>
            </a:extLst>
          </p:cNvPr>
          <p:cNvPicPr>
            <a:picLocks noChangeAspect="1"/>
          </p:cNvPicPr>
          <p:nvPr/>
        </p:nvPicPr>
        <p:blipFill>
          <a:blip r:embed="rId3"/>
          <a:stretch>
            <a:fillRect/>
          </a:stretch>
        </p:blipFill>
        <p:spPr>
          <a:xfrm>
            <a:off x="721360" y="756012"/>
            <a:ext cx="6406920" cy="2586278"/>
          </a:xfrm>
          <a:prstGeom prst="rect">
            <a:avLst/>
          </a:prstGeom>
        </p:spPr>
      </p:pic>
      <p:pic>
        <p:nvPicPr>
          <p:cNvPr id="8" name="Picture 7">
            <a:extLst>
              <a:ext uri="{FF2B5EF4-FFF2-40B4-BE49-F238E27FC236}">
                <a16:creationId xmlns:a16="http://schemas.microsoft.com/office/drawing/2014/main" id="{A30AF938-97F6-167A-66F4-DC19F60A8300}"/>
              </a:ext>
            </a:extLst>
          </p:cNvPr>
          <p:cNvPicPr>
            <a:picLocks noChangeAspect="1"/>
          </p:cNvPicPr>
          <p:nvPr/>
        </p:nvPicPr>
        <p:blipFill>
          <a:blip r:embed="rId4"/>
          <a:stretch>
            <a:fillRect/>
          </a:stretch>
        </p:blipFill>
        <p:spPr>
          <a:xfrm>
            <a:off x="721359" y="3540516"/>
            <a:ext cx="5868627" cy="3365756"/>
          </a:xfrm>
          <a:prstGeom prst="rect">
            <a:avLst/>
          </a:prstGeom>
        </p:spPr>
      </p:pic>
      <p:pic>
        <p:nvPicPr>
          <p:cNvPr id="9" name="Picture 8">
            <a:extLst>
              <a:ext uri="{FF2B5EF4-FFF2-40B4-BE49-F238E27FC236}">
                <a16:creationId xmlns:a16="http://schemas.microsoft.com/office/drawing/2014/main" id="{ECBF05AA-AF45-85C9-22C9-943B5A1EE91A}"/>
              </a:ext>
            </a:extLst>
          </p:cNvPr>
          <p:cNvPicPr>
            <a:picLocks noChangeAspect="1"/>
          </p:cNvPicPr>
          <p:nvPr/>
        </p:nvPicPr>
        <p:blipFill>
          <a:blip r:embed="rId5"/>
          <a:stretch>
            <a:fillRect/>
          </a:stretch>
        </p:blipFill>
        <p:spPr>
          <a:xfrm>
            <a:off x="7409793" y="3342289"/>
            <a:ext cx="4529959" cy="2826153"/>
          </a:xfrm>
          <a:prstGeom prst="rect">
            <a:avLst/>
          </a:prstGeom>
        </p:spPr>
      </p:pic>
      <p:pic>
        <p:nvPicPr>
          <p:cNvPr id="7" name="Picture 6">
            <a:extLst>
              <a:ext uri="{FF2B5EF4-FFF2-40B4-BE49-F238E27FC236}">
                <a16:creationId xmlns:a16="http://schemas.microsoft.com/office/drawing/2014/main" id="{A8062B81-3CB5-DD34-741C-37A30FD26957}"/>
              </a:ext>
            </a:extLst>
          </p:cNvPr>
          <p:cNvPicPr>
            <a:picLocks noChangeAspect="1"/>
          </p:cNvPicPr>
          <p:nvPr/>
        </p:nvPicPr>
        <p:blipFill>
          <a:blip r:embed="rId6"/>
          <a:stretch>
            <a:fillRect/>
          </a:stretch>
        </p:blipFill>
        <p:spPr>
          <a:xfrm>
            <a:off x="7598980" y="337644"/>
            <a:ext cx="4340772" cy="2858557"/>
          </a:xfrm>
          <a:prstGeom prst="rect">
            <a:avLst/>
          </a:prstGeom>
        </p:spPr>
      </p:pic>
      <p:sp>
        <p:nvSpPr>
          <p:cNvPr id="3" name="TextBox 2">
            <a:extLst>
              <a:ext uri="{FF2B5EF4-FFF2-40B4-BE49-F238E27FC236}">
                <a16:creationId xmlns:a16="http://schemas.microsoft.com/office/drawing/2014/main" id="{7912F6BE-EE27-F113-D413-364ECBC72C1F}"/>
              </a:ext>
            </a:extLst>
          </p:cNvPr>
          <p:cNvSpPr txBox="1"/>
          <p:nvPr/>
        </p:nvSpPr>
        <p:spPr>
          <a:xfrm>
            <a:off x="6924288" y="6211669"/>
            <a:ext cx="4815767" cy="646331"/>
          </a:xfrm>
          <a:prstGeom prst="rect">
            <a:avLst/>
          </a:prstGeom>
          <a:noFill/>
        </p:spPr>
        <p:txBody>
          <a:bodyPr wrap="square" rtlCol="0">
            <a:spAutoFit/>
          </a:bodyPr>
          <a:lstStyle/>
          <a:p>
            <a:r>
              <a:rPr lang="en-US" sz="1200" b="1" i="1" dirty="0"/>
              <a:t>Healthy Diversity: </a:t>
            </a:r>
            <a:r>
              <a:rPr lang="en-US" sz="1200" i="1" dirty="0"/>
              <a:t>Normal Distributions in Dog Data</a:t>
            </a:r>
          </a:p>
          <a:p>
            <a:r>
              <a:rPr lang="en-US" sz="1200" b="1" i="1" dirty="0"/>
              <a:t>Versatile Services: </a:t>
            </a:r>
            <a:r>
              <a:rPr lang="en-US" sz="1200" i="1" dirty="0"/>
              <a:t>Unveiling Dog Population Capabilities</a:t>
            </a:r>
          </a:p>
          <a:p>
            <a:r>
              <a:rPr lang="en-US" sz="1200" b="1" i="1" dirty="0"/>
              <a:t>Size Matters: </a:t>
            </a:r>
            <a:r>
              <a:rPr lang="en-US" sz="1200" i="1" dirty="0"/>
              <a:t>Unraveling Service Suitability Complexity</a:t>
            </a:r>
          </a:p>
        </p:txBody>
      </p:sp>
    </p:spTree>
    <p:extLst>
      <p:ext uri="{BB962C8B-B14F-4D97-AF65-F5344CB8AC3E}">
        <p14:creationId xmlns:p14="http://schemas.microsoft.com/office/powerpoint/2010/main" val="1118478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554BC4-3798-75F3-60C1-0F499F094043}"/>
              </a:ext>
            </a:extLst>
          </p:cNvPr>
          <p:cNvSpPr txBox="1"/>
          <p:nvPr/>
        </p:nvSpPr>
        <p:spPr>
          <a:xfrm>
            <a:off x="721360" y="122201"/>
            <a:ext cx="10576560" cy="430887"/>
          </a:xfrm>
          <a:prstGeom prst="rect">
            <a:avLst/>
          </a:prstGeom>
          <a:noFill/>
        </p:spPr>
        <p:txBody>
          <a:bodyPr wrap="square">
            <a:spAutoFit/>
          </a:bodyPr>
          <a:lstStyle/>
          <a:p>
            <a:r>
              <a:rPr lang="en-US" sz="2200" b="1" dirty="0"/>
              <a:t>Use Case 1 (Regression): Regression Model Evaluations for Best Fit</a:t>
            </a:r>
          </a:p>
        </p:txBody>
      </p:sp>
      <p:pic>
        <p:nvPicPr>
          <p:cNvPr id="4" name="Picture 3">
            <a:extLst>
              <a:ext uri="{FF2B5EF4-FFF2-40B4-BE49-F238E27FC236}">
                <a16:creationId xmlns:a16="http://schemas.microsoft.com/office/drawing/2014/main" id="{7D234C3B-83CE-31F8-EEC8-35294E7DFA7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7349" y="666704"/>
            <a:ext cx="4197131" cy="4219901"/>
          </a:xfrm>
          <a:prstGeom prst="rect">
            <a:avLst/>
          </a:prstGeom>
          <a:noFill/>
          <a:ln>
            <a:noFill/>
          </a:ln>
        </p:spPr>
      </p:pic>
      <p:pic>
        <p:nvPicPr>
          <p:cNvPr id="11" name="Picture 10">
            <a:extLst>
              <a:ext uri="{FF2B5EF4-FFF2-40B4-BE49-F238E27FC236}">
                <a16:creationId xmlns:a16="http://schemas.microsoft.com/office/drawing/2014/main" id="{D9F62216-66D2-B599-B468-6E87E52FD4AF}"/>
              </a:ext>
            </a:extLst>
          </p:cNvPr>
          <p:cNvPicPr>
            <a:picLocks noChangeAspect="1"/>
          </p:cNvPicPr>
          <p:nvPr/>
        </p:nvPicPr>
        <p:blipFill>
          <a:blip r:embed="rId3"/>
          <a:stretch>
            <a:fillRect/>
          </a:stretch>
        </p:blipFill>
        <p:spPr>
          <a:xfrm>
            <a:off x="5473619" y="5084661"/>
            <a:ext cx="6240861" cy="914089"/>
          </a:xfrm>
          <a:prstGeom prst="rect">
            <a:avLst/>
          </a:prstGeom>
        </p:spPr>
      </p:pic>
      <p:sp>
        <p:nvSpPr>
          <p:cNvPr id="12" name="TextBox 11">
            <a:extLst>
              <a:ext uri="{FF2B5EF4-FFF2-40B4-BE49-F238E27FC236}">
                <a16:creationId xmlns:a16="http://schemas.microsoft.com/office/drawing/2014/main" id="{90D46153-E854-9FC6-46B0-FC56920F9559}"/>
              </a:ext>
            </a:extLst>
          </p:cNvPr>
          <p:cNvSpPr txBox="1"/>
          <p:nvPr/>
        </p:nvSpPr>
        <p:spPr>
          <a:xfrm>
            <a:off x="301865" y="751144"/>
            <a:ext cx="7135255" cy="5539978"/>
          </a:xfrm>
          <a:prstGeom prst="rect">
            <a:avLst/>
          </a:prstGeom>
          <a:noFill/>
        </p:spPr>
        <p:txBody>
          <a:bodyPr wrap="square" rtlCol="0">
            <a:spAutoFit/>
          </a:bodyPr>
          <a:lstStyle/>
          <a:p>
            <a:r>
              <a:rPr lang="en-US" sz="1600" b="1" dirty="0"/>
              <a:t>Objective</a:t>
            </a:r>
          </a:p>
          <a:p>
            <a:r>
              <a:rPr lang="en-US" sz="1600" dirty="0"/>
              <a:t>Evaluate dog weight using regression models based on features like breed. Uncover insights into factors influencing dog weight. Provide recommendations for weight prediction</a:t>
            </a:r>
          </a:p>
          <a:p>
            <a:endParaRPr lang="en-US" sz="1600" b="1" dirty="0"/>
          </a:p>
          <a:p>
            <a:r>
              <a:rPr lang="en-US" sz="1600" b="1" dirty="0"/>
              <a:t>Data Preparation</a:t>
            </a:r>
          </a:p>
          <a:p>
            <a:r>
              <a:rPr lang="en-US" sz="1600" dirty="0"/>
              <a:t>Loaded synthetic dog dataset with breed, age, and weight information. Split data into training and testing sets</a:t>
            </a:r>
          </a:p>
          <a:p>
            <a:endParaRPr lang="en-US" sz="1600" dirty="0"/>
          </a:p>
          <a:p>
            <a:r>
              <a:rPr lang="en-US" sz="1600" b="1" dirty="0"/>
              <a:t>Regression Model Evaluation and Best Fit Selection</a:t>
            </a:r>
          </a:p>
          <a:p>
            <a:r>
              <a:rPr lang="en-US" sz="1600" dirty="0"/>
              <a:t>Assessed 4 regression models: </a:t>
            </a:r>
          </a:p>
          <a:p>
            <a:pPr marL="742950" lvl="1" indent="-285750">
              <a:buFont typeface="Wingdings" pitchFamily="2" charset="2"/>
              <a:buChar char="ü"/>
            </a:pPr>
            <a:r>
              <a:rPr lang="en-US" sz="1600" dirty="0"/>
              <a:t>Linear Regression</a:t>
            </a:r>
          </a:p>
          <a:p>
            <a:pPr marL="742950" lvl="1" indent="-285750">
              <a:buFont typeface="Wingdings" pitchFamily="2" charset="2"/>
              <a:buChar char="ü"/>
            </a:pPr>
            <a:r>
              <a:rPr lang="en-US" sz="1600" dirty="0"/>
              <a:t>Decision Tree</a:t>
            </a:r>
          </a:p>
          <a:p>
            <a:pPr marL="742950" lvl="1" indent="-285750">
              <a:buFont typeface="Wingdings" pitchFamily="2" charset="2"/>
              <a:buChar char="ü"/>
            </a:pPr>
            <a:r>
              <a:rPr lang="en-US" sz="1600" dirty="0"/>
              <a:t>Gradient Boosting</a:t>
            </a:r>
          </a:p>
          <a:p>
            <a:pPr marL="742950" lvl="1" indent="-285750">
              <a:buFont typeface="Wingdings" pitchFamily="2" charset="2"/>
              <a:buChar char="ü"/>
            </a:pPr>
            <a:r>
              <a:rPr lang="en-US" sz="1600" dirty="0"/>
              <a:t>Random Forest</a:t>
            </a:r>
          </a:p>
          <a:p>
            <a:endParaRPr lang="en-US" sz="1600" b="1" dirty="0"/>
          </a:p>
          <a:p>
            <a:r>
              <a:rPr lang="en-US" sz="1600" b="1" dirty="0"/>
              <a:t>Used metrics: </a:t>
            </a:r>
          </a:p>
          <a:p>
            <a:pPr marL="742950" lvl="1" indent="-285750">
              <a:buFont typeface="Wingdings" pitchFamily="2" charset="2"/>
              <a:buChar char="ü"/>
            </a:pPr>
            <a:r>
              <a:rPr lang="en-US" sz="1600" dirty="0"/>
              <a:t>MSE</a:t>
            </a:r>
          </a:p>
          <a:p>
            <a:pPr marL="742950" lvl="1" indent="-285750">
              <a:buFont typeface="Wingdings" pitchFamily="2" charset="2"/>
              <a:buChar char="ü"/>
            </a:pPr>
            <a:r>
              <a:rPr lang="en-US" sz="1600" dirty="0"/>
              <a:t>R-squared</a:t>
            </a:r>
          </a:p>
          <a:p>
            <a:pPr marL="742950" lvl="1" indent="-285750">
              <a:buFont typeface="Wingdings" pitchFamily="2" charset="2"/>
              <a:buChar char="ü"/>
            </a:pPr>
            <a:r>
              <a:rPr lang="en-US" sz="1600" dirty="0"/>
              <a:t>MAE</a:t>
            </a:r>
          </a:p>
          <a:p>
            <a:pPr marL="742950" lvl="1" indent="-285750">
              <a:buFont typeface="Wingdings" pitchFamily="2" charset="2"/>
              <a:buChar char="ü"/>
            </a:pPr>
            <a:r>
              <a:rPr lang="en-US" sz="1600" dirty="0"/>
              <a:t>Explained Variance Score</a:t>
            </a:r>
          </a:p>
          <a:p>
            <a:endParaRPr lang="en-US" dirty="0"/>
          </a:p>
        </p:txBody>
      </p:sp>
      <p:sp>
        <p:nvSpPr>
          <p:cNvPr id="13" name="TextBox 12">
            <a:extLst>
              <a:ext uri="{FF2B5EF4-FFF2-40B4-BE49-F238E27FC236}">
                <a16:creationId xmlns:a16="http://schemas.microsoft.com/office/drawing/2014/main" id="{AF442BA5-72B0-C3FA-90AF-4C029DC0F30B}"/>
              </a:ext>
            </a:extLst>
          </p:cNvPr>
          <p:cNvSpPr txBox="1"/>
          <p:nvPr/>
        </p:nvSpPr>
        <p:spPr>
          <a:xfrm>
            <a:off x="3675299" y="3906404"/>
            <a:ext cx="3842050" cy="769441"/>
          </a:xfrm>
          <a:prstGeom prst="rect">
            <a:avLst/>
          </a:prstGeom>
          <a:noFill/>
        </p:spPr>
        <p:txBody>
          <a:bodyPr wrap="square" rtlCol="0">
            <a:spAutoFit/>
          </a:bodyPr>
          <a:lstStyle/>
          <a:p>
            <a:r>
              <a:rPr lang="en-US" sz="2200" b="1" i="1" dirty="0">
                <a:solidFill>
                  <a:srgbClr val="7030A0"/>
                </a:solidFill>
                <a:latin typeface="Avenir Next LT Pro Demi" panose="020B0504020202020204" pitchFamily="34" charset="77"/>
              </a:rPr>
              <a:t>Gradient Boosting selected as best performing model</a:t>
            </a:r>
          </a:p>
        </p:txBody>
      </p:sp>
    </p:spTree>
    <p:extLst>
      <p:ext uri="{BB962C8B-B14F-4D97-AF65-F5344CB8AC3E}">
        <p14:creationId xmlns:p14="http://schemas.microsoft.com/office/powerpoint/2010/main" val="2344672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554BC4-3798-75F3-60C1-0F499F094043}"/>
              </a:ext>
            </a:extLst>
          </p:cNvPr>
          <p:cNvSpPr txBox="1"/>
          <p:nvPr/>
        </p:nvSpPr>
        <p:spPr>
          <a:xfrm>
            <a:off x="721360" y="122201"/>
            <a:ext cx="10576560" cy="430887"/>
          </a:xfrm>
          <a:prstGeom prst="rect">
            <a:avLst/>
          </a:prstGeom>
          <a:noFill/>
        </p:spPr>
        <p:txBody>
          <a:bodyPr wrap="square">
            <a:spAutoFit/>
          </a:bodyPr>
          <a:lstStyle/>
          <a:p>
            <a:r>
              <a:rPr lang="en-US" sz="2200" b="1" dirty="0"/>
              <a:t>Use Case 1 (Cont.):Best Fit Model Evaluation and Future Improvements</a:t>
            </a:r>
          </a:p>
        </p:txBody>
      </p:sp>
      <p:sp>
        <p:nvSpPr>
          <p:cNvPr id="12" name="TextBox 11">
            <a:extLst>
              <a:ext uri="{FF2B5EF4-FFF2-40B4-BE49-F238E27FC236}">
                <a16:creationId xmlns:a16="http://schemas.microsoft.com/office/drawing/2014/main" id="{90D46153-E854-9FC6-46B0-FC56920F9559}"/>
              </a:ext>
            </a:extLst>
          </p:cNvPr>
          <p:cNvSpPr txBox="1"/>
          <p:nvPr/>
        </p:nvSpPr>
        <p:spPr>
          <a:xfrm>
            <a:off x="301865" y="751144"/>
            <a:ext cx="6759335" cy="5755422"/>
          </a:xfrm>
          <a:prstGeom prst="rect">
            <a:avLst/>
          </a:prstGeom>
          <a:noFill/>
        </p:spPr>
        <p:txBody>
          <a:bodyPr wrap="square" rtlCol="0">
            <a:spAutoFit/>
          </a:bodyPr>
          <a:lstStyle/>
          <a:p>
            <a:r>
              <a:rPr lang="en-US" sz="1600" b="1" dirty="0"/>
              <a:t>Visuals for Best Fit Model - Gradient Boosting</a:t>
            </a:r>
          </a:p>
          <a:p>
            <a:pPr marL="742950" lvl="1" indent="-285750">
              <a:buFont typeface="Wingdings" pitchFamily="2" charset="2"/>
              <a:buChar char="ü"/>
            </a:pPr>
            <a:r>
              <a:rPr lang="en-US" sz="1600" dirty="0"/>
              <a:t>Feature Importance: Analyzed importance of features like breed and age in predicting weight</a:t>
            </a:r>
          </a:p>
          <a:p>
            <a:pPr marL="742950" lvl="1" indent="-285750">
              <a:buFont typeface="Wingdings" pitchFamily="2" charset="2"/>
              <a:buChar char="ü"/>
            </a:pPr>
            <a:r>
              <a:rPr lang="en-US" sz="1600" dirty="0"/>
              <a:t>Correlation Heatmap: Visualized relationships between features and target variable (weight)</a:t>
            </a:r>
          </a:p>
          <a:p>
            <a:pPr marL="742950" lvl="1" indent="-285750">
              <a:buFont typeface="Wingdings" pitchFamily="2" charset="2"/>
              <a:buChar char="ü"/>
            </a:pPr>
            <a:r>
              <a:rPr lang="en-US" sz="1600" dirty="0"/>
              <a:t>Scatter Plots: Plotted individual features vs weight to understand distributions and correlations</a:t>
            </a:r>
          </a:p>
          <a:p>
            <a:pPr lvl="1"/>
            <a:endParaRPr lang="en-US" sz="1600" dirty="0"/>
          </a:p>
          <a:p>
            <a:r>
              <a:rPr lang="en-US" sz="1600" b="1" dirty="0"/>
              <a:t>Model Predictions </a:t>
            </a:r>
          </a:p>
          <a:p>
            <a:r>
              <a:rPr lang="en-US" sz="1600" dirty="0"/>
              <a:t>Weight Progression by Breed shows how dog weight changes with age for different breeds</a:t>
            </a:r>
          </a:p>
          <a:p>
            <a:endParaRPr lang="en-US" sz="1600" dirty="0"/>
          </a:p>
          <a:p>
            <a:r>
              <a:rPr lang="en-US" sz="1600" b="1" dirty="0"/>
              <a:t>Conclusion:</a:t>
            </a:r>
          </a:p>
          <a:p>
            <a:r>
              <a:rPr lang="en-US" sz="1600" dirty="0"/>
              <a:t>The Gradient Boosting model showed strong predictive capabilities, supported by insights from feature importance, scatter plots, and correlation heatmaps. The results, including weight progression by breed and age, present a promising commercial opportunity. However, refinement opportunities exist:</a:t>
            </a:r>
          </a:p>
          <a:p>
            <a:pPr marL="742950" lvl="1" indent="-285750">
              <a:buFont typeface="Wingdings" pitchFamily="2" charset="2"/>
              <a:buChar char="ü"/>
            </a:pPr>
            <a:r>
              <a:rPr lang="en-US" sz="1600" dirty="0"/>
              <a:t>Explore strategies to reduce Mean Squared Error.</a:t>
            </a:r>
          </a:p>
          <a:p>
            <a:pPr marL="742950" lvl="1" indent="-285750">
              <a:buFont typeface="Wingdings" pitchFamily="2" charset="2"/>
              <a:buChar char="ü"/>
            </a:pPr>
            <a:r>
              <a:rPr lang="en-US" sz="1600" dirty="0"/>
              <a:t>Utilize techniques to address high multicollinearity.</a:t>
            </a:r>
          </a:p>
          <a:p>
            <a:pPr marL="742950" lvl="1" indent="-285750">
              <a:buFont typeface="Wingdings" pitchFamily="2" charset="2"/>
              <a:buChar char="ü"/>
            </a:pPr>
            <a:r>
              <a:rPr lang="en-US" sz="1600" dirty="0"/>
              <a:t>Adjust model complexity and consider additional features for improvement.</a:t>
            </a:r>
          </a:p>
          <a:p>
            <a:pPr marL="742950" lvl="1" indent="-285750">
              <a:buFont typeface="Wingdings" pitchFamily="2" charset="2"/>
              <a:buChar char="ü"/>
            </a:pPr>
            <a:r>
              <a:rPr lang="en-US" sz="1600" dirty="0"/>
              <a:t>Fine-tune parameters for optimal performance.</a:t>
            </a:r>
          </a:p>
        </p:txBody>
      </p:sp>
      <p:pic>
        <p:nvPicPr>
          <p:cNvPr id="2" name="Picture 1">
            <a:extLst>
              <a:ext uri="{FF2B5EF4-FFF2-40B4-BE49-F238E27FC236}">
                <a16:creationId xmlns:a16="http://schemas.microsoft.com/office/drawing/2014/main" id="{8A79F224-B02B-6910-9AC5-B13773DEE3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84439" y="533893"/>
            <a:ext cx="3901441" cy="1987486"/>
          </a:xfrm>
          <a:prstGeom prst="rect">
            <a:avLst/>
          </a:prstGeom>
          <a:noFill/>
          <a:ln>
            <a:noFill/>
          </a:ln>
        </p:spPr>
      </p:pic>
      <p:pic>
        <p:nvPicPr>
          <p:cNvPr id="3" name="Picture 2">
            <a:extLst>
              <a:ext uri="{FF2B5EF4-FFF2-40B4-BE49-F238E27FC236}">
                <a16:creationId xmlns:a16="http://schemas.microsoft.com/office/drawing/2014/main" id="{A4E631D1-C439-03F6-0A96-83FCC1FAE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38615" y="875822"/>
            <a:ext cx="2856865" cy="2135918"/>
          </a:xfrm>
          <a:prstGeom prst="rect">
            <a:avLst/>
          </a:prstGeom>
          <a:noFill/>
          <a:ln>
            <a:noFill/>
          </a:ln>
        </p:spPr>
      </p:pic>
      <p:pic>
        <p:nvPicPr>
          <p:cNvPr id="6" name="Picture 5">
            <a:extLst>
              <a:ext uri="{FF2B5EF4-FFF2-40B4-BE49-F238E27FC236}">
                <a16:creationId xmlns:a16="http://schemas.microsoft.com/office/drawing/2014/main" id="{DDE5EE98-ACF9-2531-229F-E02B90D8119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97421" y="2287909"/>
            <a:ext cx="3369626" cy="1671853"/>
          </a:xfrm>
          <a:prstGeom prst="rect">
            <a:avLst/>
          </a:prstGeom>
          <a:noFill/>
          <a:ln>
            <a:noFill/>
          </a:ln>
        </p:spPr>
      </p:pic>
      <p:pic>
        <p:nvPicPr>
          <p:cNvPr id="7" name="Picture 6">
            <a:extLst>
              <a:ext uri="{FF2B5EF4-FFF2-40B4-BE49-F238E27FC236}">
                <a16:creationId xmlns:a16="http://schemas.microsoft.com/office/drawing/2014/main" id="{F5B46232-C1C2-D6EA-68F4-14E6C97A082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33920" y="4082178"/>
            <a:ext cx="4861560" cy="2775821"/>
          </a:xfrm>
          <a:prstGeom prst="rect">
            <a:avLst/>
          </a:prstGeom>
          <a:noFill/>
          <a:ln>
            <a:noFill/>
          </a:ln>
        </p:spPr>
      </p:pic>
    </p:spTree>
    <p:extLst>
      <p:ext uri="{BB962C8B-B14F-4D97-AF65-F5344CB8AC3E}">
        <p14:creationId xmlns:p14="http://schemas.microsoft.com/office/powerpoint/2010/main" val="3159047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554BC4-3798-75F3-60C1-0F499F094043}"/>
              </a:ext>
            </a:extLst>
          </p:cNvPr>
          <p:cNvSpPr txBox="1"/>
          <p:nvPr/>
        </p:nvSpPr>
        <p:spPr>
          <a:xfrm>
            <a:off x="721360" y="122201"/>
            <a:ext cx="10576560" cy="430887"/>
          </a:xfrm>
          <a:prstGeom prst="rect">
            <a:avLst/>
          </a:prstGeom>
          <a:noFill/>
        </p:spPr>
        <p:txBody>
          <a:bodyPr wrap="square">
            <a:spAutoFit/>
          </a:bodyPr>
          <a:lstStyle/>
          <a:p>
            <a:r>
              <a:rPr lang="en-US" sz="2200" b="1" dirty="0"/>
              <a:t>Use Case 1 (Cont.):Best Fit Model charts</a:t>
            </a:r>
          </a:p>
        </p:txBody>
      </p:sp>
      <p:pic>
        <p:nvPicPr>
          <p:cNvPr id="2" name="Picture 1">
            <a:extLst>
              <a:ext uri="{FF2B5EF4-FFF2-40B4-BE49-F238E27FC236}">
                <a16:creationId xmlns:a16="http://schemas.microsoft.com/office/drawing/2014/main" id="{8A79F224-B02B-6910-9AC5-B13773DEE3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7784" y="717362"/>
            <a:ext cx="4827017" cy="2458996"/>
          </a:xfrm>
          <a:prstGeom prst="rect">
            <a:avLst/>
          </a:prstGeom>
          <a:noFill/>
          <a:ln>
            <a:noFill/>
          </a:ln>
        </p:spPr>
      </p:pic>
      <p:pic>
        <p:nvPicPr>
          <p:cNvPr id="3" name="Picture 2">
            <a:extLst>
              <a:ext uri="{FF2B5EF4-FFF2-40B4-BE49-F238E27FC236}">
                <a16:creationId xmlns:a16="http://schemas.microsoft.com/office/drawing/2014/main" id="{A4E631D1-C439-03F6-0A96-83FCC1FAE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2245" y="521059"/>
            <a:ext cx="4568825" cy="3415855"/>
          </a:xfrm>
          <a:prstGeom prst="rect">
            <a:avLst/>
          </a:prstGeom>
          <a:noFill/>
          <a:ln>
            <a:noFill/>
          </a:ln>
        </p:spPr>
      </p:pic>
      <p:pic>
        <p:nvPicPr>
          <p:cNvPr id="6" name="Picture 5">
            <a:extLst>
              <a:ext uri="{FF2B5EF4-FFF2-40B4-BE49-F238E27FC236}">
                <a16:creationId xmlns:a16="http://schemas.microsoft.com/office/drawing/2014/main" id="{DDE5EE98-ACF9-2531-229F-E02B90D8119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460" y="3429000"/>
            <a:ext cx="5670457" cy="2813419"/>
          </a:xfrm>
          <a:prstGeom prst="rect">
            <a:avLst/>
          </a:prstGeom>
          <a:noFill/>
          <a:ln>
            <a:noFill/>
          </a:ln>
        </p:spPr>
      </p:pic>
      <p:pic>
        <p:nvPicPr>
          <p:cNvPr id="7" name="Picture 6">
            <a:extLst>
              <a:ext uri="{FF2B5EF4-FFF2-40B4-BE49-F238E27FC236}">
                <a16:creationId xmlns:a16="http://schemas.microsoft.com/office/drawing/2014/main" id="{F5B46232-C1C2-D6EA-68F4-14E6C97A082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78730" y="1631408"/>
            <a:ext cx="5476448" cy="4611011"/>
          </a:xfrm>
          <a:prstGeom prst="rect">
            <a:avLst/>
          </a:prstGeom>
          <a:noFill/>
          <a:ln>
            <a:noFill/>
          </a:ln>
        </p:spPr>
      </p:pic>
    </p:spTree>
    <p:extLst>
      <p:ext uri="{BB962C8B-B14F-4D97-AF65-F5344CB8AC3E}">
        <p14:creationId xmlns:p14="http://schemas.microsoft.com/office/powerpoint/2010/main" val="1937728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554BC4-3798-75F3-60C1-0F499F094043}"/>
              </a:ext>
            </a:extLst>
          </p:cNvPr>
          <p:cNvSpPr txBox="1"/>
          <p:nvPr/>
        </p:nvSpPr>
        <p:spPr>
          <a:xfrm>
            <a:off x="721360" y="122201"/>
            <a:ext cx="10576560" cy="430887"/>
          </a:xfrm>
          <a:prstGeom prst="rect">
            <a:avLst/>
          </a:prstGeom>
          <a:noFill/>
        </p:spPr>
        <p:txBody>
          <a:bodyPr wrap="square">
            <a:spAutoFit/>
          </a:bodyPr>
          <a:lstStyle/>
          <a:p>
            <a:r>
              <a:rPr lang="en-US" sz="2200" b="1" dirty="0"/>
              <a:t>Use Case 2 (Classification) : Dog Service Rating classifier</a:t>
            </a:r>
          </a:p>
        </p:txBody>
      </p:sp>
      <p:sp>
        <p:nvSpPr>
          <p:cNvPr id="12" name="TextBox 11">
            <a:extLst>
              <a:ext uri="{FF2B5EF4-FFF2-40B4-BE49-F238E27FC236}">
                <a16:creationId xmlns:a16="http://schemas.microsoft.com/office/drawing/2014/main" id="{90D46153-E854-9FC6-46B0-FC56920F9559}"/>
              </a:ext>
            </a:extLst>
          </p:cNvPr>
          <p:cNvSpPr txBox="1"/>
          <p:nvPr/>
        </p:nvSpPr>
        <p:spPr>
          <a:xfrm>
            <a:off x="301865" y="751144"/>
            <a:ext cx="7135255" cy="5262979"/>
          </a:xfrm>
          <a:prstGeom prst="rect">
            <a:avLst/>
          </a:prstGeom>
          <a:noFill/>
        </p:spPr>
        <p:txBody>
          <a:bodyPr wrap="square" rtlCol="0">
            <a:spAutoFit/>
          </a:bodyPr>
          <a:lstStyle/>
          <a:p>
            <a:r>
              <a:rPr lang="en-US" sz="1600" b="1" dirty="0"/>
              <a:t>Objective</a:t>
            </a:r>
          </a:p>
          <a:p>
            <a:r>
              <a:rPr lang="en-US" sz="1600" dirty="0"/>
              <a:t>Predict the suitability of different dog breeds for specific service roles based on various features.</a:t>
            </a:r>
          </a:p>
          <a:p>
            <a:endParaRPr lang="en-US" sz="1600" dirty="0"/>
          </a:p>
          <a:p>
            <a:r>
              <a:rPr lang="en-US" sz="1600" b="1" dirty="0"/>
              <a:t>Model </a:t>
            </a:r>
          </a:p>
          <a:p>
            <a:r>
              <a:rPr lang="en-US" sz="1600" dirty="0"/>
              <a:t>The Dog Service Rating Classifier utilizes a Random Forest Classifier to predict the suitability of dog breeds for specific service roles.</a:t>
            </a:r>
          </a:p>
          <a:p>
            <a:endParaRPr lang="en-US" sz="1600" b="1" dirty="0"/>
          </a:p>
          <a:p>
            <a:r>
              <a:rPr lang="en-US" sz="1600" b="1" dirty="0"/>
              <a:t>Insights include</a:t>
            </a:r>
          </a:p>
          <a:p>
            <a:pPr marL="742950" lvl="1" indent="-285750">
              <a:buFont typeface="Wingdings" pitchFamily="2" charset="2"/>
              <a:buChar char="ü"/>
            </a:pPr>
            <a:r>
              <a:rPr lang="en-US" sz="1600" dirty="0"/>
              <a:t>Feature Importance</a:t>
            </a:r>
          </a:p>
          <a:p>
            <a:pPr marL="742950" lvl="1" indent="-285750">
              <a:buFont typeface="Wingdings" pitchFamily="2" charset="2"/>
              <a:buChar char="ü"/>
            </a:pPr>
            <a:r>
              <a:rPr lang="en-US" sz="1600" dirty="0"/>
              <a:t>Confusion Matrix</a:t>
            </a:r>
          </a:p>
          <a:p>
            <a:pPr marL="742950" lvl="1" indent="-285750">
              <a:buFont typeface="Wingdings" pitchFamily="2" charset="2"/>
              <a:buChar char="ü"/>
            </a:pPr>
            <a:r>
              <a:rPr lang="en-US" sz="1600" dirty="0"/>
              <a:t>ROC Curve</a:t>
            </a:r>
          </a:p>
          <a:p>
            <a:pPr lvl="1"/>
            <a:endParaRPr lang="en-US" sz="1600" dirty="0"/>
          </a:p>
          <a:p>
            <a:r>
              <a:rPr lang="en-US" sz="1600" b="1" dirty="0"/>
              <a:t>Service Suitability Ranking Table: </a:t>
            </a:r>
          </a:p>
          <a:p>
            <a:r>
              <a:rPr lang="en-US" sz="1600" dirty="0"/>
              <a:t>A heatmap visualizes the suitability rankings of different dog breeds for the specific service role, offering a clear comparison and ranking based on their predicted ratings.</a:t>
            </a:r>
          </a:p>
          <a:p>
            <a:endParaRPr lang="en-US" sz="1600" dirty="0"/>
          </a:p>
          <a:p>
            <a:r>
              <a:rPr lang="en-US" sz="1600" b="1" dirty="0"/>
              <a:t>Conclusion:</a:t>
            </a:r>
          </a:p>
          <a:p>
            <a:pPr marL="742950" lvl="1" indent="-285750">
              <a:buFont typeface="Wingdings" pitchFamily="2" charset="2"/>
              <a:buChar char="ü"/>
            </a:pPr>
            <a:r>
              <a:rPr lang="en-US" sz="1600" dirty="0"/>
              <a:t>Demonstrates strong predictive capabilities</a:t>
            </a:r>
          </a:p>
          <a:p>
            <a:pPr marL="742950" lvl="1" indent="-285750">
              <a:buFont typeface="Wingdings" pitchFamily="2" charset="2"/>
              <a:buChar char="ü"/>
            </a:pPr>
            <a:r>
              <a:rPr lang="en-US" sz="1600" dirty="0"/>
              <a:t>Further refinement to enhance applicability in diverse scenarios</a:t>
            </a:r>
          </a:p>
        </p:txBody>
      </p:sp>
      <p:pic>
        <p:nvPicPr>
          <p:cNvPr id="2" name="Picture 1" descr="A graph of different colored bars&#10;&#10;Description automatically generated">
            <a:extLst>
              <a:ext uri="{FF2B5EF4-FFF2-40B4-BE49-F238E27FC236}">
                <a16:creationId xmlns:a16="http://schemas.microsoft.com/office/drawing/2014/main" id="{BF43210D-7B90-D7B9-55F6-74AD5CD2196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7405" y="530508"/>
            <a:ext cx="3628390" cy="1802130"/>
          </a:xfrm>
          <a:prstGeom prst="rect">
            <a:avLst/>
          </a:prstGeom>
          <a:noFill/>
          <a:ln>
            <a:noFill/>
          </a:ln>
        </p:spPr>
      </p:pic>
      <p:pic>
        <p:nvPicPr>
          <p:cNvPr id="3" name="Picture 2" descr="A diagram of a diagram&#10;&#10;Description automatically generated with medium confidence">
            <a:extLst>
              <a:ext uri="{FF2B5EF4-FFF2-40B4-BE49-F238E27FC236}">
                <a16:creationId xmlns:a16="http://schemas.microsoft.com/office/drawing/2014/main" id="{0A060B8B-D04B-0A03-2355-309F4626A1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84573" y="122200"/>
            <a:ext cx="3176905" cy="1612900"/>
          </a:xfrm>
          <a:prstGeom prst="rect">
            <a:avLst/>
          </a:prstGeom>
          <a:noFill/>
          <a:ln>
            <a:noFill/>
          </a:ln>
        </p:spPr>
      </p:pic>
      <p:pic>
        <p:nvPicPr>
          <p:cNvPr id="6" name="Picture 5" descr="A graph with a green line&#10;&#10;Description automatically generated">
            <a:extLst>
              <a:ext uri="{FF2B5EF4-FFF2-40B4-BE49-F238E27FC236}">
                <a16:creationId xmlns:a16="http://schemas.microsoft.com/office/drawing/2014/main" id="{743C15E6-C082-A5CC-2996-C7808AA0230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82643" y="1347790"/>
            <a:ext cx="3378835" cy="1874838"/>
          </a:xfrm>
          <a:prstGeom prst="rect">
            <a:avLst/>
          </a:prstGeom>
          <a:noFill/>
          <a:ln>
            <a:noFill/>
          </a:ln>
        </p:spPr>
      </p:pic>
      <p:pic>
        <p:nvPicPr>
          <p:cNvPr id="7" name="Picture 6" descr="A chart of dog breeds&#10;&#10;Description automatically generated">
            <a:extLst>
              <a:ext uri="{FF2B5EF4-FFF2-40B4-BE49-F238E27FC236}">
                <a16:creationId xmlns:a16="http://schemas.microsoft.com/office/drawing/2014/main" id="{2840283D-FF12-DC8A-0F54-624BED478AE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66915" y="3297872"/>
            <a:ext cx="4894563" cy="3560128"/>
          </a:xfrm>
          <a:prstGeom prst="rect">
            <a:avLst/>
          </a:prstGeom>
          <a:noFill/>
          <a:ln>
            <a:noFill/>
          </a:ln>
        </p:spPr>
      </p:pic>
    </p:spTree>
    <p:extLst>
      <p:ext uri="{BB962C8B-B14F-4D97-AF65-F5344CB8AC3E}">
        <p14:creationId xmlns:p14="http://schemas.microsoft.com/office/powerpoint/2010/main" val="4268214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554BC4-3798-75F3-60C1-0F499F094043}"/>
              </a:ext>
            </a:extLst>
          </p:cNvPr>
          <p:cNvSpPr txBox="1"/>
          <p:nvPr/>
        </p:nvSpPr>
        <p:spPr>
          <a:xfrm>
            <a:off x="721360" y="122201"/>
            <a:ext cx="10576560" cy="430887"/>
          </a:xfrm>
          <a:prstGeom prst="rect">
            <a:avLst/>
          </a:prstGeom>
          <a:noFill/>
        </p:spPr>
        <p:txBody>
          <a:bodyPr wrap="square">
            <a:spAutoFit/>
          </a:bodyPr>
          <a:lstStyle/>
          <a:p>
            <a:r>
              <a:rPr lang="en-US" sz="2200" b="1" dirty="0"/>
              <a:t>Use Case 2 (Classification) : Dog Service Rating classifier Plots</a:t>
            </a:r>
          </a:p>
        </p:txBody>
      </p:sp>
      <p:pic>
        <p:nvPicPr>
          <p:cNvPr id="2" name="Picture 1" descr="A graph of different colored bars&#10;&#10;Description automatically generated">
            <a:extLst>
              <a:ext uri="{FF2B5EF4-FFF2-40B4-BE49-F238E27FC236}">
                <a16:creationId xmlns:a16="http://schemas.microsoft.com/office/drawing/2014/main" id="{BF43210D-7B90-D7B9-55F6-74AD5CD2196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489" y="666361"/>
            <a:ext cx="5298257" cy="2631511"/>
          </a:xfrm>
          <a:prstGeom prst="rect">
            <a:avLst/>
          </a:prstGeom>
          <a:noFill/>
          <a:ln>
            <a:noFill/>
          </a:ln>
        </p:spPr>
      </p:pic>
      <p:pic>
        <p:nvPicPr>
          <p:cNvPr id="3" name="Picture 2" descr="A diagram of a diagram&#10;&#10;Description automatically generated with medium confidence">
            <a:extLst>
              <a:ext uri="{FF2B5EF4-FFF2-40B4-BE49-F238E27FC236}">
                <a16:creationId xmlns:a16="http://schemas.microsoft.com/office/drawing/2014/main" id="{0A060B8B-D04B-0A03-2355-309F4626A1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10273" y="709977"/>
            <a:ext cx="4788316" cy="2431006"/>
          </a:xfrm>
          <a:prstGeom prst="rect">
            <a:avLst/>
          </a:prstGeom>
          <a:noFill/>
          <a:ln>
            <a:noFill/>
          </a:ln>
        </p:spPr>
      </p:pic>
      <p:pic>
        <p:nvPicPr>
          <p:cNvPr id="6" name="Picture 5" descr="A graph with a green line&#10;&#10;Description automatically generated">
            <a:extLst>
              <a:ext uri="{FF2B5EF4-FFF2-40B4-BE49-F238E27FC236}">
                <a16:creationId xmlns:a16="http://schemas.microsoft.com/office/drawing/2014/main" id="{743C15E6-C082-A5CC-2996-C7808AA0230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1359" y="3560129"/>
            <a:ext cx="5253905" cy="2915271"/>
          </a:xfrm>
          <a:prstGeom prst="rect">
            <a:avLst/>
          </a:prstGeom>
          <a:noFill/>
          <a:ln>
            <a:noFill/>
          </a:ln>
        </p:spPr>
      </p:pic>
      <p:pic>
        <p:nvPicPr>
          <p:cNvPr id="7" name="Picture 6" descr="A chart of dog breeds&#10;&#10;Description automatically generated">
            <a:extLst>
              <a:ext uri="{FF2B5EF4-FFF2-40B4-BE49-F238E27FC236}">
                <a16:creationId xmlns:a16="http://schemas.microsoft.com/office/drawing/2014/main" id="{2840283D-FF12-DC8A-0F54-624BED478AE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10273" y="3183936"/>
            <a:ext cx="5051205" cy="3674064"/>
          </a:xfrm>
          <a:prstGeom prst="rect">
            <a:avLst/>
          </a:prstGeom>
          <a:noFill/>
          <a:ln>
            <a:noFill/>
          </a:ln>
        </p:spPr>
      </p:pic>
    </p:spTree>
    <p:extLst>
      <p:ext uri="{BB962C8B-B14F-4D97-AF65-F5344CB8AC3E}">
        <p14:creationId xmlns:p14="http://schemas.microsoft.com/office/powerpoint/2010/main" val="334857662"/>
      </p:ext>
    </p:extLst>
  </p:cSld>
  <p:clrMapOvr>
    <a:masterClrMapping/>
  </p:clrMapOvr>
</p:sld>
</file>

<file path=ppt/theme/theme1.xml><?xml version="1.0" encoding="utf-8"?>
<a:theme xmlns:a="http://schemas.openxmlformats.org/drawingml/2006/main" name="DappledVTI">
  <a:themeElements>
    <a:clrScheme name="AnalogousFromLightSeedLeftStep">
      <a:dk1>
        <a:srgbClr val="000000"/>
      </a:dk1>
      <a:lt1>
        <a:srgbClr val="FFFFFF"/>
      </a:lt1>
      <a:dk2>
        <a:srgbClr val="412D24"/>
      </a:dk2>
      <a:lt2>
        <a:srgbClr val="E8E2E8"/>
      </a:lt2>
      <a:accent1>
        <a:srgbClr val="7FAD7E"/>
      </a:accent1>
      <a:accent2>
        <a:srgbClr val="8BAB72"/>
      </a:accent2>
      <a:accent3>
        <a:srgbClr val="9EA57A"/>
      </a:accent3>
      <a:accent4>
        <a:srgbClr val="B0A075"/>
      </a:accent4>
      <a:accent5>
        <a:srgbClr val="C19987"/>
      </a:accent5>
      <a:accent6>
        <a:srgbClr val="BC7D83"/>
      </a:accent6>
      <a:hlink>
        <a:srgbClr val="AD69AE"/>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1572</TotalTime>
  <Words>1083</Words>
  <Application>Microsoft Macintosh PowerPoint</Application>
  <PresentationFormat>Widescreen</PresentationFormat>
  <Paragraphs>132</Paragraphs>
  <Slides>10</Slides>
  <Notes>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Aptos</vt:lpstr>
      <vt:lpstr>Arial</vt:lpstr>
      <vt:lpstr>Avenir Next LT Pro</vt:lpstr>
      <vt:lpstr>Avenir Next LT Pro Demi</vt:lpstr>
      <vt:lpstr>AvenirNext LT Pro Medium</vt:lpstr>
      <vt:lpstr>Sabon Next LT</vt:lpstr>
      <vt:lpstr>Söhne</vt:lpstr>
      <vt:lpstr>Wingdings</vt:lpstr>
      <vt:lpstr>DappledVTI</vt:lpstr>
      <vt:lpstr>ADVANCED CANINE ANALYTICS (OPTIMIZING DOG HEALTH AND SERVICE SUITABILITY)  WITH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DOG SELECTION WITH  MACHINE LEARNING</dc:title>
  <dc:creator>Rao, Uma</dc:creator>
  <cp:lastModifiedBy>Rao, Uma</cp:lastModifiedBy>
  <cp:revision>16</cp:revision>
  <dcterms:created xsi:type="dcterms:W3CDTF">2024-05-08T03:50:23Z</dcterms:created>
  <dcterms:modified xsi:type="dcterms:W3CDTF">2024-05-10T19:18:31Z</dcterms:modified>
</cp:coreProperties>
</file>